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notesMasterIdLst>
    <p:notesMasterId r:id="rId60"/>
  </p:notesMasterIdLst>
  <p:sldIdLst>
    <p:sldId id="275" r:id="rId3"/>
    <p:sldId id="314" r:id="rId4"/>
    <p:sldId id="327" r:id="rId5"/>
    <p:sldId id="326" r:id="rId6"/>
    <p:sldId id="325" r:id="rId7"/>
    <p:sldId id="306" r:id="rId8"/>
    <p:sldId id="328" r:id="rId9"/>
    <p:sldId id="304" r:id="rId10"/>
    <p:sldId id="301" r:id="rId11"/>
    <p:sldId id="261" r:id="rId12"/>
    <p:sldId id="1765" r:id="rId13"/>
    <p:sldId id="1768" r:id="rId14"/>
    <p:sldId id="1767" r:id="rId15"/>
    <p:sldId id="1759" r:id="rId16"/>
    <p:sldId id="1760" r:id="rId17"/>
    <p:sldId id="1763" r:id="rId18"/>
    <p:sldId id="1769" r:id="rId19"/>
    <p:sldId id="1719" r:id="rId20"/>
    <p:sldId id="1721" r:id="rId21"/>
    <p:sldId id="1722" r:id="rId22"/>
    <p:sldId id="1723" r:id="rId23"/>
    <p:sldId id="1724" r:id="rId24"/>
    <p:sldId id="1725" r:id="rId25"/>
    <p:sldId id="1726" r:id="rId26"/>
    <p:sldId id="1727" r:id="rId27"/>
    <p:sldId id="1728" r:id="rId28"/>
    <p:sldId id="1729" r:id="rId29"/>
    <p:sldId id="1730" r:id="rId30"/>
    <p:sldId id="1731" r:id="rId31"/>
    <p:sldId id="1732" r:id="rId32"/>
    <p:sldId id="1733" r:id="rId33"/>
    <p:sldId id="1734" r:id="rId34"/>
    <p:sldId id="1735" r:id="rId35"/>
    <p:sldId id="1736" r:id="rId36"/>
    <p:sldId id="1737" r:id="rId37"/>
    <p:sldId id="1738" r:id="rId38"/>
    <p:sldId id="1739" r:id="rId39"/>
    <p:sldId id="1740" r:id="rId40"/>
    <p:sldId id="1741" r:id="rId41"/>
    <p:sldId id="1742" r:id="rId42"/>
    <p:sldId id="1743" r:id="rId43"/>
    <p:sldId id="1745" r:id="rId44"/>
    <p:sldId id="1746" r:id="rId45"/>
    <p:sldId id="1747" r:id="rId46"/>
    <p:sldId id="1748" r:id="rId47"/>
    <p:sldId id="1749" r:id="rId48"/>
    <p:sldId id="1750" r:id="rId49"/>
    <p:sldId id="1751" r:id="rId50"/>
    <p:sldId id="1753" r:id="rId51"/>
    <p:sldId id="1752" r:id="rId52"/>
    <p:sldId id="1754" r:id="rId53"/>
    <p:sldId id="1755" r:id="rId54"/>
    <p:sldId id="1756" r:id="rId55"/>
    <p:sldId id="1757" r:id="rId56"/>
    <p:sldId id="1758" r:id="rId57"/>
    <p:sldId id="383" r:id="rId58"/>
    <p:sldId id="379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1916-E691-48B2-B672-37FBF7A709FD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12B4E-1D3C-4460-B78D-9F5B9AEDAB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464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12B4E-1D3C-4460-B78D-9F5B9AEDABB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6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사람의 사회적 동물이라 친구들이 어떻게 행동하는지</a:t>
            </a:r>
            <a:r>
              <a:rPr lang="en-US" altLang="ko-KR" dirty="0"/>
              <a:t>, </a:t>
            </a:r>
            <a:r>
              <a:rPr lang="ko-KR" altLang="en-US" dirty="0"/>
              <a:t>집단 속에서 또래의 모습을 지켜보면서 거기에 맞춰 생활한다</a:t>
            </a:r>
            <a:r>
              <a:rPr lang="en-US" altLang="ko-KR" dirty="0"/>
              <a:t>. </a:t>
            </a:r>
            <a:r>
              <a:rPr lang="ko-KR" altLang="en-US" dirty="0"/>
              <a:t>정도의 차이는 있지만 어른의 걱정과 염려에 비해 잘 헤쳐 나간다</a:t>
            </a:r>
            <a:r>
              <a:rPr lang="en-US" altLang="ko-KR" dirty="0"/>
              <a:t>. </a:t>
            </a:r>
            <a:r>
              <a:rPr lang="ko-KR" altLang="en-US" dirty="0"/>
              <a:t>부모의 감정은 아이에게 투영된다</a:t>
            </a:r>
            <a:r>
              <a:rPr lang="en-US" altLang="ko-KR" dirty="0"/>
              <a:t>. </a:t>
            </a:r>
            <a:r>
              <a:rPr lang="ko-KR" altLang="en-US" dirty="0"/>
              <a:t>부모가 불안해 하면 아이는 불안할 수 밖에 없다</a:t>
            </a:r>
            <a:r>
              <a:rPr lang="en-US" altLang="ko-KR" dirty="0"/>
              <a:t>. </a:t>
            </a:r>
            <a:r>
              <a:rPr lang="ko-KR" altLang="en-US" dirty="0"/>
              <a:t>아이에게 필요한 것은 믿고 의지할 수 있는 부모이다</a:t>
            </a:r>
            <a:r>
              <a:rPr lang="en-US" altLang="ko-KR" dirty="0"/>
              <a:t>. </a:t>
            </a:r>
            <a:r>
              <a:rPr lang="ko-KR" altLang="en-US" dirty="0"/>
              <a:t>부모님의 마음이 안정되는 것이 우선이다</a:t>
            </a:r>
            <a:r>
              <a:rPr lang="en-US" altLang="ko-KR" dirty="0"/>
              <a:t>. </a:t>
            </a:r>
            <a:r>
              <a:rPr lang="ko-KR" altLang="en-US" dirty="0"/>
              <a:t>우리 아이들은 결국 잘 해낼 수 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12B4E-1D3C-4460-B78D-9F5B9AEDABB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06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사전에 담임선생님께 줄 내 아이에 대한 정보를  준비합니다</a:t>
            </a:r>
            <a:r>
              <a:rPr lang="en-US" altLang="ko-KR" sz="1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 </a:t>
            </a:r>
            <a:r>
              <a:rPr lang="en-US" altLang="ko-KR" dirty="0"/>
              <a:t>‘</a:t>
            </a:r>
            <a:r>
              <a:rPr lang="ko-KR" altLang="en-US" dirty="0" err="1"/>
              <a:t>우리아이가</a:t>
            </a:r>
            <a:r>
              <a:rPr lang="ko-KR" altLang="en-US" dirty="0"/>
              <a:t> 학교에서 잘 지내나요</a:t>
            </a:r>
            <a:r>
              <a:rPr lang="en-US" altLang="ko-KR" dirty="0"/>
              <a:t>?’, ‘</a:t>
            </a:r>
            <a:r>
              <a:rPr lang="ko-KR" altLang="en-US" dirty="0"/>
              <a:t>발표는 잘 하나요</a:t>
            </a:r>
            <a:r>
              <a:rPr lang="en-US" altLang="ko-KR" dirty="0"/>
              <a:t>?’ </a:t>
            </a:r>
            <a:r>
              <a:rPr lang="ko-KR" altLang="en-US" dirty="0"/>
              <a:t>등과 같은 피상적인 질문으로는 구체적인 답변을 얻기 어렵다</a:t>
            </a:r>
            <a:r>
              <a:rPr lang="en-US" altLang="ko-KR" dirty="0"/>
              <a:t>. </a:t>
            </a:r>
            <a:r>
              <a:rPr lang="ko-KR" altLang="en-US" dirty="0"/>
              <a:t>선생님이 </a:t>
            </a:r>
            <a:r>
              <a:rPr lang="ko-KR" altLang="en-US" dirty="0" err="1"/>
              <a:t>우리아이에</a:t>
            </a:r>
            <a:r>
              <a:rPr lang="ko-KR" altLang="en-US" dirty="0"/>
              <a:t> 대해 선입견이 </a:t>
            </a:r>
            <a:r>
              <a:rPr lang="ko-KR" altLang="en-US" dirty="0" err="1"/>
              <a:t>생길까봐</a:t>
            </a:r>
            <a:r>
              <a:rPr lang="ko-KR" altLang="en-US" dirty="0"/>
              <a:t> 어떤 정보를 숨기고 말씀을 해 주지 않으면 교사가 적시에 조치를 못하여 오해가 생기는 경우가 많음</a:t>
            </a:r>
            <a:r>
              <a:rPr lang="en-US" altLang="ko-KR" dirty="0"/>
              <a:t>. </a:t>
            </a:r>
            <a:r>
              <a:rPr lang="ko-KR" altLang="en-US" dirty="0"/>
              <a:t>아이의 집에서의 생활 중 걱정되는 부분 예를 들어 핸드폰사용시간이 너무 길어요</a:t>
            </a:r>
            <a:r>
              <a:rPr lang="en-US" altLang="ko-KR" dirty="0"/>
              <a:t>, </a:t>
            </a:r>
            <a:r>
              <a:rPr lang="ko-KR" altLang="en-US" dirty="0" err="1"/>
              <a:t>인스타그램</a:t>
            </a:r>
            <a:r>
              <a:rPr lang="en-US" altLang="ko-KR" dirty="0"/>
              <a:t>, </a:t>
            </a:r>
            <a:r>
              <a:rPr lang="ko-KR" altLang="en-US" dirty="0"/>
              <a:t>게임에 집착해요</a:t>
            </a:r>
            <a:r>
              <a:rPr lang="en-US" altLang="ko-KR" dirty="0"/>
              <a:t>. </a:t>
            </a:r>
            <a:r>
              <a:rPr lang="ko-KR" altLang="en-US" dirty="0"/>
              <a:t>등등 아이에 대한 정보를 교사와 공유하며 아이의 성장을 위한 협력관계를 구성한다</a:t>
            </a:r>
            <a:r>
              <a:rPr lang="en-US" altLang="ko-KR" dirty="0"/>
              <a:t>. </a:t>
            </a:r>
            <a:r>
              <a:rPr lang="ko-KR" altLang="en-US" dirty="0"/>
              <a:t>아이가 학교에서 </a:t>
            </a:r>
            <a:r>
              <a:rPr lang="ko-KR" altLang="en-US" dirty="0" err="1"/>
              <a:t>돌아오자마자</a:t>
            </a:r>
            <a:r>
              <a:rPr lang="ko-KR" altLang="en-US" dirty="0"/>
              <a:t> 학교생활에 대한 불만을 쏟아내는 경우</a:t>
            </a:r>
            <a:r>
              <a:rPr lang="en-US" altLang="ko-KR" dirty="0"/>
              <a:t>, </a:t>
            </a:r>
            <a:r>
              <a:rPr lang="ko-KR" altLang="en-US" dirty="0"/>
              <a:t>아이가 선생님께 직접 불만을 말할 수 있도록 가정에서 지도하면 좋음</a:t>
            </a:r>
            <a:r>
              <a:rPr lang="en-US" altLang="ko-KR" dirty="0"/>
              <a:t>. </a:t>
            </a:r>
            <a:r>
              <a:rPr lang="ko-KR" altLang="en-US" dirty="0"/>
              <a:t>아이가 엄마가 대신 말해주었으면 좋겠다고 하면 가정에서 말하는 연습을 한다</a:t>
            </a:r>
            <a:r>
              <a:rPr lang="en-US" altLang="ko-KR" dirty="0"/>
              <a:t>. </a:t>
            </a:r>
            <a:r>
              <a:rPr lang="ko-KR" altLang="en-US" dirty="0"/>
              <a:t>아이가 말하는 것이 너무 힘들다고 하면 일기 또는 과제 등에 자신의 생각을 써 보도록 조언한다</a:t>
            </a:r>
            <a:r>
              <a:rPr lang="en-US" altLang="ko-KR" dirty="0"/>
              <a:t>. </a:t>
            </a:r>
            <a:r>
              <a:rPr lang="ko-KR" altLang="en-US" dirty="0"/>
              <a:t>아이가 문제해결의 주체가 되어 해결을 시도해 보도록 해야 한다</a:t>
            </a:r>
            <a:r>
              <a:rPr lang="en-US" altLang="ko-KR" dirty="0"/>
              <a:t>. </a:t>
            </a:r>
            <a:r>
              <a:rPr lang="ko-KR" altLang="en-US" dirty="0" err="1"/>
              <a:t>학부모카톡방</a:t>
            </a:r>
            <a:r>
              <a:rPr lang="ko-KR" altLang="en-US" dirty="0"/>
              <a:t> 참여의 목적은 아이의 교우관계와 정보의 공유이다</a:t>
            </a:r>
            <a:r>
              <a:rPr lang="en-US" altLang="ko-KR" dirty="0"/>
              <a:t>. </a:t>
            </a:r>
            <a:r>
              <a:rPr lang="ko-KR" altLang="en-US" dirty="0"/>
              <a:t>최근에 반에서 무슨 일이 있었는지</a:t>
            </a:r>
            <a:r>
              <a:rPr lang="en-US" altLang="ko-KR" dirty="0"/>
              <a:t>, </a:t>
            </a:r>
            <a:r>
              <a:rPr lang="ko-KR" altLang="en-US" dirty="0"/>
              <a:t>반에 힘든 아이는 없는지</a:t>
            </a:r>
            <a:r>
              <a:rPr lang="en-US" altLang="ko-KR" dirty="0"/>
              <a:t>, </a:t>
            </a:r>
            <a:r>
              <a:rPr lang="ko-KR" altLang="en-US" dirty="0"/>
              <a:t>우리 반은 이렇게 하는데 다른 반은 어떻게 하는지 등의 공유이다</a:t>
            </a:r>
            <a:r>
              <a:rPr lang="en-US" altLang="ko-KR" dirty="0"/>
              <a:t>. </a:t>
            </a:r>
            <a:r>
              <a:rPr lang="ko-KR" altLang="en-US" dirty="0"/>
              <a:t>근데 이런 것들이 </a:t>
            </a:r>
            <a:r>
              <a:rPr lang="ko-KR" altLang="en-US" dirty="0" err="1"/>
              <a:t>우리아이와</a:t>
            </a:r>
            <a:r>
              <a:rPr lang="ko-KR" altLang="en-US" dirty="0"/>
              <a:t> 무슨 상관인지</a:t>
            </a:r>
            <a:r>
              <a:rPr lang="en-US" altLang="ko-KR" dirty="0"/>
              <a:t>, </a:t>
            </a:r>
            <a:r>
              <a:rPr lang="ko-KR" altLang="en-US" dirty="0"/>
              <a:t>우리 아이에게 어떤 도움을 줄 수 있는지 고민해야 한다</a:t>
            </a:r>
            <a:r>
              <a:rPr lang="en-US" altLang="ko-KR" dirty="0"/>
              <a:t>. </a:t>
            </a:r>
            <a:r>
              <a:rPr lang="ko-KR" altLang="en-US" dirty="0"/>
              <a:t>학부모모임의 목적이 우리 아이에게 도움이 될 수 있는 모임인지 단순히 </a:t>
            </a:r>
            <a:r>
              <a:rPr lang="ko-KR" altLang="en-US" dirty="0" err="1"/>
              <a:t>친목도모인지</a:t>
            </a:r>
            <a:r>
              <a:rPr lang="ko-KR" altLang="en-US" dirty="0"/>
              <a:t> 구분해야 한다</a:t>
            </a:r>
            <a:r>
              <a:rPr lang="en-US" altLang="ko-KR" dirty="0"/>
              <a:t>. </a:t>
            </a:r>
            <a:r>
              <a:rPr lang="ko-KR" altLang="en-US" dirty="0"/>
              <a:t>아이의 교우관계 형성을 위해 아이의 친구 부모님과 친해져야 할 이유는 없다</a:t>
            </a:r>
            <a:r>
              <a:rPr lang="en-US" altLang="ko-KR" dirty="0"/>
              <a:t>. </a:t>
            </a:r>
            <a:r>
              <a:rPr lang="ko-KR" altLang="en-US" dirty="0"/>
              <a:t>엄마친구와 아이친구의 관계를 구분해야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12B4E-1D3C-4460-B78D-9F5B9AEDABB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25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공부정서가 중요하다</a:t>
            </a:r>
            <a:r>
              <a:rPr lang="en-US" altLang="ko-KR" dirty="0"/>
              <a:t>. </a:t>
            </a:r>
            <a:r>
              <a:rPr lang="ko-KR" altLang="en-US" dirty="0"/>
              <a:t>아이들은 마음의 순간순간 상태에 따라서 어떤 날은 문제가 너무 쉽게 풀리고</a:t>
            </a:r>
            <a:r>
              <a:rPr lang="en-US" altLang="ko-KR" dirty="0"/>
              <a:t>, </a:t>
            </a:r>
            <a:r>
              <a:rPr lang="ko-KR" altLang="en-US" dirty="0"/>
              <a:t>어떤 날은 굉장히 어렵게 느껴진다</a:t>
            </a:r>
            <a:r>
              <a:rPr lang="en-US" altLang="ko-KR" dirty="0"/>
              <a:t>. </a:t>
            </a:r>
            <a:r>
              <a:rPr lang="ko-KR" altLang="en-US" dirty="0"/>
              <a:t>아이들이 자신의 실력을 발휘하기 위해서는 감정조절이 중요하다</a:t>
            </a:r>
            <a:r>
              <a:rPr lang="en-US" altLang="ko-KR" dirty="0"/>
              <a:t>. </a:t>
            </a:r>
            <a:r>
              <a:rPr lang="ko-KR" altLang="en-US" dirty="0"/>
              <a:t>기분이 나쁘면 책상에 앉아 있다해도 아무 소용이 없습니다</a:t>
            </a:r>
            <a:r>
              <a:rPr lang="en-US" altLang="ko-KR" dirty="0"/>
              <a:t>. </a:t>
            </a:r>
            <a:r>
              <a:rPr lang="ko-KR" altLang="en-US" dirty="0"/>
              <a:t>아이들이 괜히 빈둥거릴 때 </a:t>
            </a:r>
            <a:r>
              <a:rPr lang="en-US" altLang="ko-KR" dirty="0"/>
              <a:t>‘</a:t>
            </a:r>
            <a:r>
              <a:rPr lang="ko-KR" altLang="en-US" dirty="0"/>
              <a:t>빨리해＂ 하는 잔소리보다는 </a:t>
            </a:r>
            <a:r>
              <a:rPr lang="en-US" altLang="ko-KR" dirty="0"/>
              <a:t>‘</a:t>
            </a:r>
            <a:r>
              <a:rPr lang="ko-KR" altLang="en-US" dirty="0"/>
              <a:t>이거 빨리하고 놀자</a:t>
            </a:r>
            <a:r>
              <a:rPr lang="en-US" altLang="ko-KR" dirty="0"/>
              <a:t>~’</a:t>
            </a:r>
            <a:r>
              <a:rPr lang="ko-KR" altLang="en-US" dirty="0"/>
              <a:t>하며 다독이는 것이 효과적이다</a:t>
            </a:r>
            <a:r>
              <a:rPr lang="en-US" altLang="ko-KR" dirty="0"/>
              <a:t>.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12B4E-1D3C-4460-B78D-9F5B9AEDABB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6417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물이 끓는 것을 지켜본 적이 있나요</a:t>
            </a:r>
            <a:r>
              <a:rPr lang="en-US" altLang="ko-KR" dirty="0"/>
              <a:t>? </a:t>
            </a:r>
            <a:r>
              <a:rPr lang="ko-KR" altLang="en-US" dirty="0"/>
              <a:t>눈으로만 봐서는 물이 끓는지 아닌지 알 수가 없다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끓는 것 기다리지 못하고 불을 끈 적이 있나요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조금씩 기포가 올라오며 완전히 끓어오를 때 그제서야 누구나 다 가능하다는 걸 알게 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만약</a:t>
            </a:r>
            <a:r>
              <a:rPr lang="en-US" altLang="ko-KR" dirty="0"/>
              <a:t>, </a:t>
            </a:r>
            <a:r>
              <a:rPr lang="ko-KR" altLang="en-US" dirty="0"/>
              <a:t>끓고 있는 냄비에 온도가 표시된다면</a:t>
            </a:r>
            <a:r>
              <a:rPr lang="en-US" altLang="ko-KR" dirty="0"/>
              <a:t>? </a:t>
            </a:r>
            <a:r>
              <a:rPr lang="ko-KR" altLang="en-US" dirty="0"/>
              <a:t>온도를 알려주는 것</a:t>
            </a:r>
            <a:r>
              <a:rPr lang="en-US" altLang="ko-KR" dirty="0"/>
              <a:t>, </a:t>
            </a:r>
            <a:r>
              <a:rPr lang="ko-KR" altLang="en-US" dirty="0"/>
              <a:t>기록이다</a:t>
            </a:r>
            <a:r>
              <a:rPr lang="en-US" altLang="ko-KR" dirty="0"/>
              <a:t>. </a:t>
            </a:r>
            <a:r>
              <a:rPr lang="ko-KR" altLang="en-US" dirty="0"/>
              <a:t>성장을 기록하는 </a:t>
            </a:r>
            <a:r>
              <a:rPr lang="ko-KR" altLang="en-US" dirty="0" err="1"/>
              <a:t>플래너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742F-4916-44BB-BE2F-BAEB4B1465E3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43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350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939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308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413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0157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864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08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659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84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87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729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1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5191-A56B-4BA2-A7CF-C2570A601F81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5F316-8D7D-4690-BC40-833436A11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924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wmf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ko-KR" altLang="en-US" dirty="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ko-KR" altLang="en-US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5539B-7EDC-4CA2-9058-9F25AD5A76A8}"/>
              </a:ext>
            </a:extLst>
          </p:cNvPr>
          <p:cNvSpPr txBox="1"/>
          <p:nvPr/>
        </p:nvSpPr>
        <p:spPr>
          <a:xfrm>
            <a:off x="378662" y="1665241"/>
            <a:ext cx="11657693" cy="307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505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   </a:t>
            </a:r>
            <a:r>
              <a:rPr lang="ko-KR" altLang="en-US" sz="2800" b="1" dirty="0" err="1">
                <a:solidFill>
                  <a:srgbClr val="FF505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도봉구정신건강복지센터</a:t>
            </a:r>
            <a:r>
              <a:rPr lang="ko-KR" altLang="en-US" sz="2800" b="1" dirty="0">
                <a:solidFill>
                  <a:srgbClr val="FF505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부모교육 </a:t>
            </a:r>
            <a:endParaRPr lang="en-US" altLang="ko-KR" sz="2000" b="1" dirty="0">
              <a:solidFill>
                <a:srgbClr val="FF505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54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“</a:t>
            </a:r>
            <a:r>
              <a:rPr lang="ko-KR" altLang="en-US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학부모인 나</a:t>
            </a:r>
            <a:r>
              <a:rPr lang="en-US" altLang="ko-KR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! </a:t>
            </a:r>
            <a:r>
              <a:rPr lang="ko-KR" altLang="en-US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학생인 우리 아이</a:t>
            </a:r>
            <a:r>
              <a:rPr lang="en-US" altLang="ko-KR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! </a:t>
            </a:r>
          </a:p>
          <a:p>
            <a:pPr algn="ctr">
              <a:lnSpc>
                <a:spcPct val="150000"/>
              </a:lnSpc>
            </a:pPr>
            <a:r>
              <a:rPr lang="ko-KR" altLang="en-US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함께 학교 적응하기</a:t>
            </a:r>
            <a:r>
              <a:rPr lang="en-US" altLang="ko-KR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!</a:t>
            </a:r>
            <a:r>
              <a:rPr lang="en-US" altLang="ko-KR" sz="54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”</a:t>
            </a:r>
            <a:endParaRPr lang="ko-KR" altLang="en-US" sz="5400" spc="-100" dirty="0">
              <a:solidFill>
                <a:schemeClr val="tx1">
                  <a:lumMod val="75000"/>
                  <a:lumOff val="25000"/>
                </a:schemeClr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510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4225984-AE7F-4C76-A936-9900D862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554275A-5E39-47CA-95AE-7BB59AAD3E7C}"/>
              </a:ext>
            </a:extLst>
          </p:cNvPr>
          <p:cNvSpPr/>
          <p:nvPr/>
        </p:nvSpPr>
        <p:spPr>
          <a:xfrm>
            <a:off x="4665306" y="5197151"/>
            <a:ext cx="2789853" cy="50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85A1BCC-2EC7-4D41-AAE4-D26FACE8380C}"/>
              </a:ext>
            </a:extLst>
          </p:cNvPr>
          <p:cNvSpPr/>
          <p:nvPr/>
        </p:nvSpPr>
        <p:spPr>
          <a:xfrm>
            <a:off x="3237722" y="500743"/>
            <a:ext cx="5990253" cy="65625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2E7BCB4-4097-44C7-8131-03E902F7E9B9}"/>
              </a:ext>
            </a:extLst>
          </p:cNvPr>
          <p:cNvSpPr/>
          <p:nvPr/>
        </p:nvSpPr>
        <p:spPr>
          <a:xfrm>
            <a:off x="3625839" y="598036"/>
            <a:ext cx="5350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rgbClr val="FF505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도봉구 정신건강복지센터 부모교육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70799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D4A78300-FD47-4D75-B6DC-608F19417425}"/>
              </a:ext>
            </a:extLst>
          </p:cNvPr>
          <p:cNvSpPr/>
          <p:nvPr/>
        </p:nvSpPr>
        <p:spPr>
          <a:xfrm>
            <a:off x="4924425" y="533400"/>
            <a:ext cx="6229350" cy="2681593"/>
          </a:xfrm>
          <a:prstGeom prst="wedgeEllipseCallout">
            <a:avLst>
              <a:gd name="adj1" fmla="val -58687"/>
              <a:gd name="adj2" fmla="val 4638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992C8-5E30-4BD6-92DE-72BD8EC49ABF}"/>
              </a:ext>
            </a:extLst>
          </p:cNvPr>
          <p:cNvSpPr txBox="1"/>
          <p:nvPr/>
        </p:nvSpPr>
        <p:spPr>
          <a:xfrm>
            <a:off x="5836501" y="997033"/>
            <a:ext cx="4860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아이가 학교 가기 싫다고 해요</a:t>
            </a:r>
            <a:endParaRPr lang="en-US" altLang="ko-KR" sz="3600" dirty="0">
              <a:solidFill>
                <a:srgbClr val="FFFF00"/>
              </a:solidFill>
              <a:latin typeface="a시나브로B" panose="02020600000000000000" pitchFamily="18" charset="-127"/>
              <a:ea typeface="a시나브로B" panose="02020600000000000000" pitchFamily="18" charset="-127"/>
            </a:endParaRPr>
          </a:p>
          <a:p>
            <a:r>
              <a:rPr lang="ko-KR" altLang="en-US" sz="36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어떻게 할까요</a:t>
            </a:r>
            <a:r>
              <a:rPr lang="en-US" altLang="ko-KR" sz="36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?</a:t>
            </a:r>
            <a:endParaRPr lang="ko-KR" altLang="en-US" sz="3600" dirty="0">
              <a:solidFill>
                <a:srgbClr val="FFFF00"/>
              </a:solidFill>
              <a:latin typeface="a시나브로B" panose="02020600000000000000" pitchFamily="18" charset="-127"/>
              <a:ea typeface="a시나브로B" panose="02020600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B3842D8-E70B-4FD5-9D2B-1361DE2DE0D0}"/>
              </a:ext>
            </a:extLst>
          </p:cNvPr>
          <p:cNvSpPr/>
          <p:nvPr/>
        </p:nvSpPr>
        <p:spPr>
          <a:xfrm>
            <a:off x="1040663" y="3353393"/>
            <a:ext cx="101131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우선 아이의 욕구에 </a:t>
            </a:r>
            <a:r>
              <a:rPr lang="ko-KR" altLang="en-US" sz="3600" b="1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공감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해주세요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그리고 아이와 솔직하게 </a:t>
            </a:r>
            <a:r>
              <a:rPr lang="ko-KR" altLang="en-US" sz="3600" b="1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대화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해주세요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endParaRPr lang="en-US" altLang="ko-KR" sz="36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체력적으로 </a:t>
            </a:r>
            <a:r>
              <a:rPr lang="ko-KR" altLang="en-US" sz="3600" kern="0" spc="-100" dirty="0" err="1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힘든지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, 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친구관계에 갈등이 있는지</a:t>
            </a:r>
            <a:endParaRPr lang="en-US" altLang="ko-KR" sz="36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공부가 싫거나 어려움이 있는지</a:t>
            </a:r>
            <a:endParaRPr lang="en-US" altLang="ko-KR" sz="36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  <a:p>
            <a:pPr algn="just"/>
            <a:endParaRPr lang="en-US" altLang="ko-KR" sz="2000" dirty="0">
              <a:latin typeface="a도깨비" panose="02020600000000000000" pitchFamily="18" charset="-127"/>
              <a:ea typeface="a도깨비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4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D4A78300-FD47-4D75-B6DC-608F19417425}"/>
              </a:ext>
            </a:extLst>
          </p:cNvPr>
          <p:cNvSpPr/>
          <p:nvPr/>
        </p:nvSpPr>
        <p:spPr>
          <a:xfrm>
            <a:off x="4924425" y="533400"/>
            <a:ext cx="6229350" cy="2681593"/>
          </a:xfrm>
          <a:prstGeom prst="wedgeEllipseCallout">
            <a:avLst>
              <a:gd name="adj1" fmla="val -58687"/>
              <a:gd name="adj2" fmla="val 46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992C8-5E30-4BD6-92DE-72BD8EC49ABF}"/>
              </a:ext>
            </a:extLst>
          </p:cNvPr>
          <p:cNvSpPr txBox="1"/>
          <p:nvPr/>
        </p:nvSpPr>
        <p:spPr>
          <a:xfrm>
            <a:off x="5732095" y="1069845"/>
            <a:ext cx="56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학부모 상담에서 담임선생님께 어떤 것을 물어야 할까요</a:t>
            </a:r>
            <a:r>
              <a:rPr lang="en-US" altLang="ko-KR" sz="36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?</a:t>
            </a:r>
            <a:endParaRPr lang="ko-KR" altLang="en-US" sz="3600" dirty="0">
              <a:solidFill>
                <a:srgbClr val="FFFF00"/>
              </a:solidFill>
              <a:latin typeface="a시나브로B" panose="02020600000000000000" pitchFamily="18" charset="-127"/>
              <a:ea typeface="a시나브로B" panose="02020600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B3842D8-E70B-4FD5-9D2B-1361DE2DE0D0}"/>
              </a:ext>
            </a:extLst>
          </p:cNvPr>
          <p:cNvSpPr/>
          <p:nvPr/>
        </p:nvSpPr>
        <p:spPr>
          <a:xfrm>
            <a:off x="1040663" y="3353393"/>
            <a:ext cx="101131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학부모상담의 목적은 아이의 바른 성장입니다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생활습관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, 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교우관계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, 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학습 등을 주제로 학부모님의 걱정에 대해 구체적으로 질문합니다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아이의 성장을 위해 </a:t>
            </a:r>
            <a:r>
              <a:rPr lang="ko-KR" altLang="en-US" sz="4400" kern="0" spc="-100" dirty="0">
                <a:solidFill>
                  <a:srgbClr val="FF0000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학부모와 교사의 협력관계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를 구성해야 합니다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  <a:endParaRPr lang="en-US" altLang="ko-KR" sz="2000" dirty="0">
              <a:latin typeface="a도깨비" panose="02020600000000000000" pitchFamily="18" charset="-127"/>
              <a:ea typeface="a도깨비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33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BB44E5E-3CB9-480D-943E-496ECA839EB1}"/>
              </a:ext>
            </a:extLst>
          </p:cNvPr>
          <p:cNvSpPr/>
          <p:nvPr/>
        </p:nvSpPr>
        <p:spPr>
          <a:xfrm>
            <a:off x="738892" y="3429000"/>
            <a:ext cx="10748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갈등은 항상 발생할 수 있습니다</a:t>
            </a:r>
            <a:r>
              <a:rPr lang="en-US" altLang="ko-KR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다 다르기 때문이지요</a:t>
            </a:r>
            <a:r>
              <a:rPr lang="en-US" altLang="ko-KR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</a:p>
          <a:p>
            <a:pPr algn="just"/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또한 갈등은 성장의 기회입니다</a:t>
            </a:r>
            <a:r>
              <a:rPr lang="en-US" altLang="ko-KR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갈등 상황에서 감정을 잘 읽어주고 감정에 맞는 알맞은 말과 행동에 대하여 이야기 해 주세요</a:t>
            </a:r>
            <a:r>
              <a:rPr lang="en-US" altLang="ko-KR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 </a:t>
            </a:r>
            <a:endParaRPr lang="en-US" altLang="ko-KR" sz="28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  <a:p>
            <a:pPr algn="just"/>
            <a:endParaRPr lang="en-US" altLang="ko-KR" sz="28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  <a:p>
            <a:pPr algn="just"/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하지만 지속적이고 학생 혼자 해결하기 어려운 상황이라면 꼬</a:t>
            </a:r>
            <a:r>
              <a:rPr lang="en-US" altLang="ko-KR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~~</a:t>
            </a:r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옥 담임 선생님과 상의해주세요</a:t>
            </a:r>
            <a:r>
              <a:rPr lang="en-US" altLang="ko-KR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 </a:t>
            </a:r>
            <a:r>
              <a:rPr lang="ko-KR" altLang="en-US" sz="28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 </a:t>
            </a:r>
            <a:endParaRPr lang="en-US" altLang="ko-KR" sz="1600" dirty="0">
              <a:latin typeface="a도깨비" panose="02020600000000000000" pitchFamily="18" charset="-127"/>
              <a:ea typeface="a도깨비" panose="02020600000000000000" pitchFamily="18" charset="-127"/>
            </a:endParaRPr>
          </a:p>
        </p:txBody>
      </p:sp>
      <p:sp>
        <p:nvSpPr>
          <p:cNvPr id="3" name="말풍선: 타원형 2">
            <a:extLst>
              <a:ext uri="{FF2B5EF4-FFF2-40B4-BE49-F238E27FC236}">
                <a16:creationId xmlns:a16="http://schemas.microsoft.com/office/drawing/2014/main" id="{D1418DE9-1C4D-4273-A498-25704F70BA63}"/>
              </a:ext>
            </a:extLst>
          </p:cNvPr>
          <p:cNvSpPr/>
          <p:nvPr/>
        </p:nvSpPr>
        <p:spPr>
          <a:xfrm>
            <a:off x="5086021" y="657225"/>
            <a:ext cx="6124903" cy="2481246"/>
          </a:xfrm>
          <a:prstGeom prst="wedgeEllipseCallout">
            <a:avLst>
              <a:gd name="adj1" fmla="val -58687"/>
              <a:gd name="adj2" fmla="val 4638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8B660-79AA-4286-9B36-02C4F93A6689}"/>
              </a:ext>
            </a:extLst>
          </p:cNvPr>
          <p:cNvSpPr txBox="1"/>
          <p:nvPr/>
        </p:nvSpPr>
        <p:spPr>
          <a:xfrm>
            <a:off x="5586330" y="1203555"/>
            <a:ext cx="5691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친구와 갈등이 생겼을 때 집에서 어떻게 도움을 줄 수 있나요</a:t>
            </a:r>
            <a:r>
              <a:rPr lang="en-US" altLang="ko-KR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? </a:t>
            </a:r>
            <a:endParaRPr lang="ko-KR" altLang="en-US" sz="3200" dirty="0">
              <a:solidFill>
                <a:srgbClr val="FFFF00"/>
              </a:solidFill>
              <a:latin typeface="a시나브로B" panose="02020600000000000000" pitchFamily="18" charset="-127"/>
              <a:ea typeface="a시나브로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18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3DF1D75-AFD1-42D8-876E-A74EC1AD83FC}"/>
              </a:ext>
            </a:extLst>
          </p:cNvPr>
          <p:cNvSpPr/>
          <p:nvPr/>
        </p:nvSpPr>
        <p:spPr>
          <a:xfrm>
            <a:off x="819148" y="3487935"/>
            <a:ext cx="1016317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초등학생들은 공부정서가 중요합니다</a:t>
            </a:r>
            <a:r>
              <a:rPr lang="en-US" altLang="ko-KR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</a:p>
          <a:p>
            <a:pPr algn="just"/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기분이 좋아야 공부하고 싶습니다</a:t>
            </a:r>
            <a:r>
              <a:rPr lang="en-US" altLang="ko-KR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오래 많이 공부하기 위해서는 매일 조금씩 과제를 나누어 하면서 </a:t>
            </a:r>
            <a:r>
              <a:rPr lang="en-US" altLang="ko-KR" sz="4000" kern="0" spc="-100" dirty="0">
                <a:solidFill>
                  <a:srgbClr val="FF0000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‘</a:t>
            </a:r>
            <a:r>
              <a:rPr lang="ko-KR" altLang="en-US" sz="4000" kern="0" spc="-100" dirty="0">
                <a:solidFill>
                  <a:srgbClr val="FF0000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작은 성공의 경험</a:t>
            </a:r>
            <a:r>
              <a:rPr lang="en-US" altLang="ko-KR" sz="4000" kern="0" spc="-100" dirty="0">
                <a:solidFill>
                  <a:srgbClr val="FF0000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＇</a:t>
            </a:r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을 쌓는 것이 좋습니다</a:t>
            </a:r>
            <a:r>
              <a:rPr lang="en-US" altLang="ko-KR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  </a:t>
            </a:r>
            <a:endParaRPr lang="en-US" altLang="ko-KR" sz="32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</p:txBody>
      </p:sp>
      <p:sp>
        <p:nvSpPr>
          <p:cNvPr id="3" name="말풍선: 타원형 2">
            <a:extLst>
              <a:ext uri="{FF2B5EF4-FFF2-40B4-BE49-F238E27FC236}">
                <a16:creationId xmlns:a16="http://schemas.microsoft.com/office/drawing/2014/main" id="{0EAE4CA9-C4C0-43EF-BBD0-0FA57277CC6C}"/>
              </a:ext>
            </a:extLst>
          </p:cNvPr>
          <p:cNvSpPr/>
          <p:nvPr/>
        </p:nvSpPr>
        <p:spPr>
          <a:xfrm>
            <a:off x="4829174" y="295275"/>
            <a:ext cx="6372225" cy="2981325"/>
          </a:xfrm>
          <a:prstGeom prst="wedgeEllipseCallout">
            <a:avLst>
              <a:gd name="adj1" fmla="val -58687"/>
              <a:gd name="adj2" fmla="val 4638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60A1C-58A3-4A3C-B273-362BF015EEFA}"/>
              </a:ext>
            </a:extLst>
          </p:cNvPr>
          <p:cNvSpPr txBox="1"/>
          <p:nvPr/>
        </p:nvSpPr>
        <p:spPr>
          <a:xfrm>
            <a:off x="5715775" y="815520"/>
            <a:ext cx="5686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자기주도학습력을</a:t>
            </a:r>
            <a:r>
              <a:rPr lang="ko-KR" altLang="en-US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 기를 수 있는 방법은 무엇일까요</a:t>
            </a:r>
            <a:r>
              <a:rPr lang="en-US" altLang="ko-KR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? </a:t>
            </a:r>
            <a:r>
              <a:rPr lang="ko-KR" altLang="en-US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학원교육</a:t>
            </a:r>
            <a:r>
              <a:rPr lang="en-US" altLang="ko-KR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, </a:t>
            </a:r>
            <a:r>
              <a:rPr lang="ko-KR" altLang="en-US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선행학습은 필수인가요</a:t>
            </a:r>
            <a:r>
              <a:rPr lang="en-US" altLang="ko-KR" sz="32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?</a:t>
            </a:r>
            <a:endParaRPr lang="ko-KR" altLang="en-US" sz="3200" dirty="0">
              <a:solidFill>
                <a:srgbClr val="FFFF00"/>
              </a:solidFill>
              <a:latin typeface="a시나브로B" panose="02020600000000000000" pitchFamily="18" charset="-127"/>
              <a:ea typeface="a시나브로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6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57DE338-1645-4DB3-99E6-D19119F73097}"/>
              </a:ext>
            </a:extLst>
          </p:cNvPr>
          <p:cNvSpPr/>
          <p:nvPr/>
        </p:nvSpPr>
        <p:spPr>
          <a:xfrm>
            <a:off x="994149" y="3429000"/>
            <a:ext cx="104298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초등학교에서는 등수를 매기는 서열화 평가를 하지 않습니다</a:t>
            </a:r>
            <a:r>
              <a:rPr lang="en-US" altLang="ko-KR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수업활동에 참여하는 과정을 관찰하고 학습의 부족한 부분을 보충하는 과정중심 평가를 통해 학생들의 온전한 성장을 </a:t>
            </a:r>
            <a:r>
              <a:rPr lang="ko-KR" altLang="en-US" sz="3200" kern="0" spc="-100" dirty="0" err="1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돕습니다</a:t>
            </a:r>
            <a:r>
              <a:rPr lang="en-US" altLang="ko-KR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 </a:t>
            </a:r>
            <a:r>
              <a:rPr lang="ko-KR" altLang="en-US" sz="32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 </a:t>
            </a:r>
            <a:endParaRPr lang="en-US" altLang="ko-KR" dirty="0">
              <a:latin typeface="a도깨비" panose="02020600000000000000" pitchFamily="18" charset="-127"/>
              <a:ea typeface="a도깨비" panose="02020600000000000000" pitchFamily="18" charset="-127"/>
            </a:endParaRPr>
          </a:p>
        </p:txBody>
      </p:sp>
      <p:sp>
        <p:nvSpPr>
          <p:cNvPr id="3" name="말풍선: 타원형 2">
            <a:extLst>
              <a:ext uri="{FF2B5EF4-FFF2-40B4-BE49-F238E27FC236}">
                <a16:creationId xmlns:a16="http://schemas.microsoft.com/office/drawing/2014/main" id="{23985CAB-8B06-4D04-87A5-1FA5BC0B26E3}"/>
              </a:ext>
            </a:extLst>
          </p:cNvPr>
          <p:cNvSpPr/>
          <p:nvPr/>
        </p:nvSpPr>
        <p:spPr>
          <a:xfrm>
            <a:off x="5982913" y="581025"/>
            <a:ext cx="5304212" cy="2543177"/>
          </a:xfrm>
          <a:prstGeom prst="wedgeEllipseCallout">
            <a:avLst>
              <a:gd name="adj1" fmla="val -58687"/>
              <a:gd name="adj2" fmla="val 463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EA74F-94BA-475C-BFF2-309292FF2CCD}"/>
              </a:ext>
            </a:extLst>
          </p:cNvPr>
          <p:cNvSpPr txBox="1"/>
          <p:nvPr/>
        </p:nvSpPr>
        <p:spPr>
          <a:xfrm>
            <a:off x="6467475" y="1252448"/>
            <a:ext cx="4667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C000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초등학교에서 평가는 어떻게 하나요</a:t>
            </a:r>
            <a:r>
              <a:rPr lang="en-US" altLang="ko-KR" sz="3600" dirty="0">
                <a:solidFill>
                  <a:srgbClr val="C000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? </a:t>
            </a:r>
            <a:endParaRPr lang="ko-KR" altLang="en-US" sz="3600" dirty="0">
              <a:solidFill>
                <a:srgbClr val="C00000"/>
              </a:solidFill>
              <a:latin typeface="a시나브로B" panose="02020600000000000000" pitchFamily="18" charset="-127"/>
              <a:ea typeface="a시나브로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68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D4A78300-FD47-4D75-B6DC-608F19417425}"/>
              </a:ext>
            </a:extLst>
          </p:cNvPr>
          <p:cNvSpPr/>
          <p:nvPr/>
        </p:nvSpPr>
        <p:spPr>
          <a:xfrm>
            <a:off x="4924425" y="533400"/>
            <a:ext cx="6229350" cy="2681593"/>
          </a:xfrm>
          <a:prstGeom prst="wedgeEllipseCallout">
            <a:avLst>
              <a:gd name="adj1" fmla="val -58687"/>
              <a:gd name="adj2" fmla="val 4638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992C8-5E30-4BD6-92DE-72BD8EC49ABF}"/>
              </a:ext>
            </a:extLst>
          </p:cNvPr>
          <p:cNvSpPr txBox="1"/>
          <p:nvPr/>
        </p:nvSpPr>
        <p:spPr>
          <a:xfrm>
            <a:off x="5836501" y="997033"/>
            <a:ext cx="4860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FFFF00"/>
                </a:solidFill>
                <a:latin typeface="a시나브로B" panose="02020600000000000000" pitchFamily="18" charset="-127"/>
                <a:ea typeface="a시나브로B" panose="02020600000000000000" pitchFamily="18" charset="-127"/>
              </a:rPr>
              <a:t>편식하는 아이인데 학교급식은 다 먹어야 할까요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B3842D8-E70B-4FD5-9D2B-1361DE2DE0D0}"/>
              </a:ext>
            </a:extLst>
          </p:cNvPr>
          <p:cNvSpPr/>
          <p:nvPr/>
        </p:nvSpPr>
        <p:spPr>
          <a:xfrm>
            <a:off x="1038225" y="3214992"/>
            <a:ext cx="101131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급식지도도 중요한 </a:t>
            </a:r>
            <a:r>
              <a:rPr lang="ko-KR" altLang="en-US" sz="3600" kern="0" spc="-100" dirty="0" err="1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생활교육입니다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남김없이 먹는 것보다 골고루 음식을 맛보는 걸 선생님들은 더 중요하게 생각합니다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.</a:t>
            </a:r>
          </a:p>
          <a:p>
            <a:pPr algn="just"/>
            <a:endParaRPr lang="en-US" altLang="ko-KR" sz="3600" kern="0" spc="-100" dirty="0">
              <a:solidFill>
                <a:srgbClr val="2F436F"/>
              </a:solidFill>
              <a:latin typeface="a도깨비" panose="02020600000000000000" pitchFamily="18" charset="-127"/>
              <a:ea typeface="a도깨비" panose="02020600000000000000" pitchFamily="18" charset="-127"/>
              <a:cs typeface="G마켓 산스 Bold" pitchFamily="34" charset="0"/>
            </a:endParaRPr>
          </a:p>
          <a:p>
            <a:pPr algn="just"/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먹을 만큼 받기</a:t>
            </a:r>
            <a:r>
              <a:rPr lang="en-US" altLang="ko-KR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, </a:t>
            </a:r>
            <a:r>
              <a:rPr lang="ko-KR" altLang="en-US" sz="3600" kern="0" spc="-100" dirty="0">
                <a:solidFill>
                  <a:srgbClr val="2F436F"/>
                </a:solidFill>
                <a:latin typeface="a도깨비" panose="02020600000000000000" pitchFamily="18" charset="-127"/>
                <a:ea typeface="a도깨비" panose="02020600000000000000" pitchFamily="18" charset="-127"/>
                <a:cs typeface="G마켓 산스 Bold" pitchFamily="34" charset="0"/>
              </a:rPr>
              <a:t>싫어하는 음식도 맛은 꼭 보기</a:t>
            </a:r>
            <a:endParaRPr lang="en-US" altLang="ko-KR" sz="2000" dirty="0">
              <a:latin typeface="a도깨비" panose="02020600000000000000" pitchFamily="18" charset="-127"/>
              <a:ea typeface="a도깨비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53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5303703-F7B0-4FA2-8AB4-D0FC80119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740" cy="6858000"/>
          </a:xfr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4F13E0D-9C50-4A0F-A110-591A4BA7FFB8}"/>
              </a:ext>
            </a:extLst>
          </p:cNvPr>
          <p:cNvSpPr/>
          <p:nvPr/>
        </p:nvSpPr>
        <p:spPr>
          <a:xfrm>
            <a:off x="3107243" y="444759"/>
            <a:ext cx="5990253" cy="65625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D8C63B0-3CC7-40C0-BE34-04249026BC7D}"/>
              </a:ext>
            </a:extLst>
          </p:cNvPr>
          <p:cNvSpPr/>
          <p:nvPr/>
        </p:nvSpPr>
        <p:spPr>
          <a:xfrm>
            <a:off x="3607178" y="542052"/>
            <a:ext cx="5350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rgbClr val="FF505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도봉구 정신건강복지센터 부모교육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2247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그림 82">
            <a:extLst>
              <a:ext uri="{FF2B5EF4-FFF2-40B4-BE49-F238E27FC236}">
                <a16:creationId xmlns:a16="http://schemas.microsoft.com/office/drawing/2014/main" id="{06A51468-CEBF-335F-7EF6-6B53186A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5143500" cy="51435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F8A8A6-D03D-697C-2AC0-EE5D637CF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2" t="44762" r="3897" b="2993"/>
          <a:stretch/>
        </p:blipFill>
        <p:spPr>
          <a:xfrm>
            <a:off x="6308119" y="1439142"/>
            <a:ext cx="3902760" cy="4197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104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346AF2B-FE00-7518-2F35-D491BC4DF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8" y="857250"/>
            <a:ext cx="62068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03178" y="1147303"/>
            <a:ext cx="11585643" cy="89762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4000" b="1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부모님의 걱정들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8D2BB-BC2C-4AF4-A6D8-479828F4F475}"/>
              </a:ext>
            </a:extLst>
          </p:cNvPr>
          <p:cNvSpPr txBox="1"/>
          <p:nvPr/>
        </p:nvSpPr>
        <p:spPr>
          <a:xfrm>
            <a:off x="303178" y="2454215"/>
            <a:ext cx="1159375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 ‘~</a:t>
            </a:r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하기 싫어요</a:t>
            </a:r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’ </a:t>
            </a:r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를 반복하는 아이들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36FC17-B37B-450E-83A9-6A28110824BF}"/>
              </a:ext>
            </a:extLst>
          </p:cNvPr>
          <p:cNvSpPr txBox="1"/>
          <p:nvPr/>
        </p:nvSpPr>
        <p:spPr>
          <a:xfrm>
            <a:off x="311285" y="3636035"/>
            <a:ext cx="11593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 </a:t>
            </a:r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소극적인 아이</a:t>
            </a:r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, </a:t>
            </a:r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천천히 배우는 아이</a:t>
            </a:r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, </a:t>
            </a:r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공부습관</a:t>
            </a:r>
            <a:endParaRPr lang="en-US" altLang="ko-KR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237A7F-7E83-43C5-87E9-92C50018CF2A}"/>
              </a:ext>
            </a:extLst>
          </p:cNvPr>
          <p:cNvSpPr txBox="1"/>
          <p:nvPr/>
        </p:nvSpPr>
        <p:spPr>
          <a:xfrm>
            <a:off x="311285" y="4867878"/>
            <a:ext cx="1159375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 게임만 하는 아이</a:t>
            </a:r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, </a:t>
            </a:r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꿈이 없는 아이</a:t>
            </a:r>
            <a:endParaRPr lang="en-US" altLang="ko-KR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r>
              <a:rPr lang="ko-KR" altLang="en-US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 아이와 소통하는 것이 너무 힘들어요</a:t>
            </a:r>
          </a:p>
        </p:txBody>
      </p:sp>
    </p:spTree>
    <p:extLst>
      <p:ext uri="{BB962C8B-B14F-4D97-AF65-F5344CB8AC3E}">
        <p14:creationId xmlns:p14="http://schemas.microsoft.com/office/powerpoint/2010/main" val="3291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3E006B7-2F54-4525-BA49-9CE02EDF66BD}"/>
              </a:ext>
            </a:extLst>
          </p:cNvPr>
          <p:cNvGrpSpPr/>
          <p:nvPr/>
        </p:nvGrpSpPr>
        <p:grpSpPr>
          <a:xfrm>
            <a:off x="2992583" y="857250"/>
            <a:ext cx="6005945" cy="5143500"/>
            <a:chOff x="1958109" y="0"/>
            <a:chExt cx="8007927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725E781-3685-24C8-3044-19366C01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109" y="0"/>
              <a:ext cx="8007927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1F025D-8668-82E1-4D85-322C5ABA2175}"/>
                </a:ext>
              </a:extLst>
            </p:cNvPr>
            <p:cNvSpPr txBox="1"/>
            <p:nvPr/>
          </p:nvSpPr>
          <p:spPr>
            <a:xfrm>
              <a:off x="3565236" y="1477819"/>
              <a:ext cx="5141884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어느 날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sz="135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뭔가를 만들기로 했어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78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B2AAE3F4-39A5-CB7D-110A-638DA2856806}"/>
              </a:ext>
            </a:extLst>
          </p:cNvPr>
          <p:cNvGrpSpPr/>
          <p:nvPr/>
        </p:nvGrpSpPr>
        <p:grpSpPr>
          <a:xfrm>
            <a:off x="3613469" y="857250"/>
            <a:ext cx="4965065" cy="5143500"/>
            <a:chOff x="2785957" y="0"/>
            <a:chExt cx="6620086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4F3E546-B7E1-A3BC-441A-1F7924DED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5957" y="0"/>
              <a:ext cx="6620086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0A0463-C55E-C686-EC88-F1C0BF02CBD4}"/>
                </a:ext>
              </a:extLst>
            </p:cNvPr>
            <p:cNvSpPr txBox="1"/>
            <p:nvPr/>
          </p:nvSpPr>
          <p:spPr>
            <a:xfrm>
              <a:off x="3777676" y="1043709"/>
              <a:ext cx="1865744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뭔가 새로운 거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5F0F2AE-238B-83D3-DA62-6FB4A76FF514}"/>
              </a:ext>
            </a:extLst>
          </p:cNvPr>
          <p:cNvSpPr txBox="1"/>
          <p:nvPr/>
        </p:nvSpPr>
        <p:spPr>
          <a:xfrm>
            <a:off x="6182592" y="3506932"/>
            <a:ext cx="139930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뭔가 특별한 거</a:t>
            </a:r>
            <a:r>
              <a:rPr lang="en-US" altLang="ko-KR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135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881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07053F3D-03C1-DF6D-A0E4-CDB3C7C92CC1}"/>
              </a:ext>
            </a:extLst>
          </p:cNvPr>
          <p:cNvGrpSpPr/>
          <p:nvPr/>
        </p:nvGrpSpPr>
        <p:grpSpPr>
          <a:xfrm>
            <a:off x="1524001" y="857250"/>
            <a:ext cx="9095509" cy="5143500"/>
            <a:chOff x="0" y="0"/>
            <a:chExt cx="12127345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CD4538A-BB17-3CE3-6BBB-860E1201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27345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651755-C741-EFC6-34C8-6CEEBB8BAF84}"/>
                </a:ext>
              </a:extLst>
            </p:cNvPr>
            <p:cNvSpPr txBox="1"/>
            <p:nvPr/>
          </p:nvSpPr>
          <p:spPr>
            <a:xfrm>
              <a:off x="489529" y="1145309"/>
              <a:ext cx="2078180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뭔가 놀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~</a:t>
              </a:r>
              <a:r>
                <a:rPr lang="ko-KR" altLang="en-US" sz="135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라운</a:t>
              </a:r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거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46D40C-957C-53D2-D574-8E8BD77298F6}"/>
                </a:ext>
              </a:extLst>
            </p:cNvPr>
            <p:cNvSpPr txBox="1"/>
            <p:nvPr/>
          </p:nvSpPr>
          <p:spPr>
            <a:xfrm>
              <a:off x="8483601" y="1076036"/>
              <a:ext cx="3398983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정말 뿌듯했지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85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D48ECC78-2142-8865-572B-CCD54000DCE9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85B6A8C-4489-1521-B7AD-375A56C47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C4EC8E-6161-58EF-4F85-F051EA2F0564}"/>
                </a:ext>
              </a:extLst>
            </p:cNvPr>
            <p:cNvSpPr txBox="1"/>
            <p:nvPr/>
          </p:nvSpPr>
          <p:spPr>
            <a:xfrm>
              <a:off x="5831840" y="406399"/>
              <a:ext cx="4411291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그런데 난데없이 새들이 날아와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…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60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E754BA3-3679-DD7A-6EC7-EBADCCCA6F8A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914174F-DE3F-B3F0-CD9A-31DDCBB49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33EAEB-A50D-EBEC-4AC6-6B04DC4B173D}"/>
                </a:ext>
              </a:extLst>
            </p:cNvPr>
            <p:cNvSpPr txBox="1"/>
            <p:nvPr/>
          </p:nvSpPr>
          <p:spPr>
            <a:xfrm>
              <a:off x="6543040" y="1939635"/>
              <a:ext cx="3903287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모든 게 무너져버리고 말았지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32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437214C2-F2A9-A1D5-7DB0-77D8D66350A5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BACDC5A-9EA1-17F5-3819-D0C336B8D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381ED4-04B3-5DD5-2C5D-888B71020401}"/>
                </a:ext>
              </a:extLst>
            </p:cNvPr>
            <p:cNvSpPr txBox="1"/>
            <p:nvPr/>
          </p:nvSpPr>
          <p:spPr>
            <a:xfrm>
              <a:off x="6756401" y="2096655"/>
              <a:ext cx="3449780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처음 알아챈 건 닭이었어</a:t>
              </a:r>
              <a:r>
                <a:rPr lang="en-US" altLang="ko-KR" sz="135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35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22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9D023487-1CDB-7DF3-7E95-CF8EA8C9F498}"/>
              </a:ext>
            </a:extLst>
          </p:cNvPr>
          <p:cNvGrpSpPr/>
          <p:nvPr/>
        </p:nvGrpSpPr>
        <p:grpSpPr>
          <a:xfrm>
            <a:off x="1524000" y="857252"/>
            <a:ext cx="9144001" cy="5143499"/>
            <a:chOff x="-1" y="0"/>
            <a:chExt cx="12192001" cy="685799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2F3601B-8FF0-E6D4-69FD-31A1DF90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79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DF515B-0BDD-7268-C357-57ABA1360FFE}"/>
                </a:ext>
              </a:extLst>
            </p:cNvPr>
            <p:cNvSpPr txBox="1"/>
            <p:nvPr/>
          </p:nvSpPr>
          <p:spPr>
            <a:xfrm>
              <a:off x="2613892" y="868219"/>
              <a:ext cx="5458691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꼬꼬댁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꼬꼬꼬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에구머니나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</a:t>
              </a:r>
            </a:p>
            <a:p>
              <a:pPr algn="ct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이를 어째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어떻게 이런 일이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!”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3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502CEF8-8A4F-F5C6-346B-A7959CC553A4}"/>
              </a:ext>
            </a:extLst>
          </p:cNvPr>
          <p:cNvGrpSpPr/>
          <p:nvPr/>
        </p:nvGrpSpPr>
        <p:grpSpPr>
          <a:xfrm>
            <a:off x="1532432" y="857250"/>
            <a:ext cx="9127136" cy="5143500"/>
            <a:chOff x="11242" y="0"/>
            <a:chExt cx="12169515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CEF1638-4AEB-30A2-3F67-2FFFF8B5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" y="0"/>
              <a:ext cx="12169515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B77F03-0646-4DCC-3028-F2D7BA9D7C69}"/>
                </a:ext>
              </a:extLst>
            </p:cNvPr>
            <p:cNvSpPr txBox="1"/>
            <p:nvPr/>
          </p:nvSpPr>
          <p:spPr>
            <a:xfrm>
              <a:off x="6964218" y="1293091"/>
              <a:ext cx="4063999" cy="19697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말해 봐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 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말해 봐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</a:p>
            <a:p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어떻게 된 건지 말해 봐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</a:t>
              </a:r>
            </a:p>
            <a:p>
              <a:pPr algn="ctr"/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꼬꼬댁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꼬꼬꼬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!”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380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86C96E-3D14-E5B4-0746-5EE1FDAAF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5" y="857250"/>
            <a:ext cx="5985164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64CC8D-BC7A-9A02-D5D5-903C8EDBFD6E}"/>
              </a:ext>
            </a:extLst>
          </p:cNvPr>
          <p:cNvSpPr txBox="1"/>
          <p:nvPr/>
        </p:nvSpPr>
        <p:spPr>
          <a:xfrm>
            <a:off x="2729347" y="1390650"/>
            <a:ext cx="40940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하지만 </a:t>
            </a:r>
            <a:r>
              <a:rPr lang="ko-KR" altLang="en-US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테일러는</a:t>
            </a:r>
            <a:r>
              <a: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말하고 싶지 않았어</a:t>
            </a:r>
            <a:r>
              <a: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algn="ctr"/>
            <a:endParaRPr lang="en-US" altLang="ko-KR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/>
            <a:r>
              <a: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그래서 닭은 그만 가버렸지</a:t>
            </a:r>
            <a:r>
              <a: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224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ECAB8B1-A747-4E7F-0311-99106AD1C951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59DE1FF-B749-51C0-60AF-E5E6641B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189D99-52AB-836B-09B4-9D5F33300202}"/>
                </a:ext>
              </a:extLst>
            </p:cNvPr>
            <p:cNvSpPr txBox="1"/>
            <p:nvPr/>
          </p:nvSpPr>
          <p:spPr>
            <a:xfrm>
              <a:off x="7001165" y="1403927"/>
              <a:ext cx="3158835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다음엔 곰이 왔어</a:t>
              </a:r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75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03178" y="1362635"/>
            <a:ext cx="11585643" cy="444649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7200" dirty="0">
                <a:solidFill>
                  <a:srgbClr val="CC3399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누구나 잘 하고 싶다</a:t>
            </a:r>
            <a:endParaRPr lang="en-US" altLang="ko-KR" sz="7200" dirty="0">
              <a:solidFill>
                <a:srgbClr val="CC3399"/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5400" dirty="0">
                <a:solidFill>
                  <a:srgbClr val="92D05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미처 알아채지 못했던 아이들의 신호</a:t>
            </a:r>
            <a:r>
              <a:rPr lang="en-US" altLang="ko-KR" sz="5400" dirty="0">
                <a:solidFill>
                  <a:srgbClr val="92D05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,</a:t>
            </a:r>
          </a:p>
          <a:p>
            <a:pPr algn="ctr" eaLnBrk="1" latinLnBrk="1" hangingPunct="1">
              <a:defRPr/>
            </a:pPr>
            <a:r>
              <a:rPr lang="ko-KR" altLang="en-US" sz="54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그리고 아이들이 가르쳐 준 것들</a:t>
            </a:r>
          </a:p>
        </p:txBody>
      </p:sp>
    </p:spTree>
    <p:extLst>
      <p:ext uri="{BB962C8B-B14F-4D97-AF65-F5344CB8AC3E}">
        <p14:creationId xmlns:p14="http://schemas.microsoft.com/office/powerpoint/2010/main" val="1012895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9EB02E5-5F99-4ACE-8438-0EDE6EB8BB18}"/>
              </a:ext>
            </a:extLst>
          </p:cNvPr>
          <p:cNvGrpSpPr/>
          <p:nvPr/>
        </p:nvGrpSpPr>
        <p:grpSpPr>
          <a:xfrm>
            <a:off x="2867892" y="857250"/>
            <a:ext cx="6497782" cy="5143500"/>
            <a:chOff x="1791855" y="0"/>
            <a:chExt cx="8663709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962B4F80-17FD-E8CA-14E9-884EEEC55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855" y="0"/>
              <a:ext cx="8663709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F54EE68-70B5-3264-61D5-DB1C17379D21}"/>
                </a:ext>
              </a:extLst>
            </p:cNvPr>
            <p:cNvSpPr txBox="1"/>
            <p:nvPr/>
          </p:nvSpPr>
          <p:spPr>
            <a:xfrm>
              <a:off x="2918692" y="323273"/>
              <a:ext cx="6733306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우와 끔찍해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정말 화나겠다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그럴 땐 소리를 질러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</a:t>
              </a:r>
            </a:p>
            <a:p>
              <a:pPr algn="ctr"/>
              <a:r>
                <a:rPr lang="ko-KR" altLang="en-US" sz="21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크와아아아아앙</a:t>
              </a:r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!”</a:t>
              </a:r>
              <a:endParaRPr lang="ko-KR" altLang="en-US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8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A48EB1B3-4B9B-D1BA-9B0E-3CE96DE82D6A}"/>
              </a:ext>
            </a:extLst>
          </p:cNvPr>
          <p:cNvGrpSpPr/>
          <p:nvPr/>
        </p:nvGrpSpPr>
        <p:grpSpPr>
          <a:xfrm>
            <a:off x="1524001" y="857250"/>
            <a:ext cx="9144000" cy="5143500"/>
            <a:chOff x="1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E322500-54F0-72EB-EF08-0A7067EE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BCB8589-A469-BE1B-5E6F-9E598B52ED8E}"/>
                </a:ext>
              </a:extLst>
            </p:cNvPr>
            <p:cNvSpPr txBox="1"/>
            <p:nvPr/>
          </p:nvSpPr>
          <p:spPr>
            <a:xfrm>
              <a:off x="6613236" y="443345"/>
              <a:ext cx="4405745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하지만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소리 지르고 싶지 않았어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5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C66947C-D8FA-2D94-6479-B64E9B292A3D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DBFFD5D-0302-5A23-1FA7-4D11D29B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14EB4E-4142-E93D-43D5-64C2C1171F8B}"/>
                </a:ext>
              </a:extLst>
            </p:cNvPr>
            <p:cNvSpPr txBox="1"/>
            <p:nvPr/>
          </p:nvSpPr>
          <p:spPr>
            <a:xfrm>
              <a:off x="1394692" y="997528"/>
              <a:ext cx="430414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그래서 곰도 그만 가버렸지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53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DFDC5315-92AF-8EE6-6605-955810AA40E0}"/>
              </a:ext>
            </a:extLst>
          </p:cNvPr>
          <p:cNvGrpSpPr/>
          <p:nvPr/>
        </p:nvGrpSpPr>
        <p:grpSpPr>
          <a:xfrm>
            <a:off x="1523999" y="857250"/>
            <a:ext cx="6726382" cy="5143500"/>
            <a:chOff x="-1" y="0"/>
            <a:chExt cx="8968509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6D0EF52-3B1D-75AC-5EE4-D55F52ADF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8968509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6DDC60-FA82-EA77-A01C-C2351D54E539}"/>
                </a:ext>
              </a:extLst>
            </p:cNvPr>
            <p:cNvSpPr txBox="1"/>
            <p:nvPr/>
          </p:nvSpPr>
          <p:spPr>
            <a:xfrm>
              <a:off x="4484254" y="674255"/>
              <a:ext cx="3925456" cy="16619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다음에 다가온 건 코끼리였어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</a:p>
            <a:p>
              <a:pPr algn="ctr"/>
              <a:endParaRPr lang="en-US" altLang="ko-KR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뿌우우우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내가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고쳐줄게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</a:p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원래 어떤 모양이었는지</a:t>
              </a:r>
              <a:endParaRPr lang="en-US" altLang="ko-KR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잘 떠올려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봐봐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.”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41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DF32EE7-73D9-2789-3B0F-942A757CEF42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61A62BD-3944-718C-19B4-B0A8F7DA2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FBDBA6-601E-0F49-2FB5-90B8FE840584}"/>
                </a:ext>
              </a:extLst>
            </p:cNvPr>
            <p:cNvSpPr txBox="1"/>
            <p:nvPr/>
          </p:nvSpPr>
          <p:spPr>
            <a:xfrm>
              <a:off x="7786255" y="1884220"/>
              <a:ext cx="3657600" cy="11597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하지만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떠올리고 싶지 않았어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58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A573E7B-EE1B-953D-818C-DC2DA27B5894}"/>
              </a:ext>
            </a:extLst>
          </p:cNvPr>
          <p:cNvGrpSpPr/>
          <p:nvPr/>
        </p:nvGrpSpPr>
        <p:grpSpPr>
          <a:xfrm>
            <a:off x="1524000" y="857252"/>
            <a:ext cx="9144000" cy="5143499"/>
            <a:chOff x="0" y="0"/>
            <a:chExt cx="12192000" cy="685799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890ED85-0F4B-497E-78E8-A45542828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0CAFD2B-E387-A1BE-6B03-1F10A89256B0}"/>
                </a:ext>
              </a:extLst>
            </p:cNvPr>
            <p:cNvSpPr txBox="1"/>
            <p:nvPr/>
          </p:nvSpPr>
          <p:spPr>
            <a:xfrm>
              <a:off x="249381" y="2235200"/>
              <a:ext cx="482045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그래서 코끼리도 그만 가버렸지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54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03ADFC2D-80B4-0F12-065E-BB35392BE53E}"/>
              </a:ext>
            </a:extLst>
          </p:cNvPr>
          <p:cNvGrpSpPr/>
          <p:nvPr/>
        </p:nvGrpSpPr>
        <p:grpSpPr>
          <a:xfrm>
            <a:off x="1524001" y="857250"/>
            <a:ext cx="9144001" cy="5143500"/>
            <a:chOff x="0" y="0"/>
            <a:chExt cx="12192001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A162FC8-46C3-DECB-FE2D-D4EEE47B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1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80B651-D2C1-CBE3-9517-17201C80B530}"/>
                </a:ext>
              </a:extLst>
            </p:cNvPr>
            <p:cNvSpPr txBox="1"/>
            <p:nvPr/>
          </p:nvSpPr>
          <p:spPr>
            <a:xfrm>
              <a:off x="1579419" y="443347"/>
              <a:ext cx="461818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다음에도 하나 둘 다가왔어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49BBCD-BE29-105E-911A-4AF94CBC9491}"/>
                </a:ext>
              </a:extLst>
            </p:cNvPr>
            <p:cNvSpPr txBox="1"/>
            <p:nvPr/>
          </p:nvSpPr>
          <p:spPr>
            <a:xfrm>
              <a:off x="7684653" y="1788165"/>
              <a:ext cx="3311237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하이에나는 </a:t>
              </a:r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히히 </a:t>
              </a:r>
              <a:endParaRPr lang="en-US" altLang="ko-KR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그냥 웃어버려</a:t>
              </a:r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.”</a:t>
              </a:r>
              <a:endParaRPr lang="ko-KR" altLang="en-US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19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5F41680-7C0C-0C86-2AF4-1B5F0C67F5DB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E3C731B-B9A1-5935-F9F5-248062646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D91F21-5DE7-B718-6882-FF38387DF25F}"/>
                </a:ext>
              </a:extLst>
            </p:cNvPr>
            <p:cNvSpPr txBox="1"/>
            <p:nvPr/>
          </p:nvSpPr>
          <p:spPr>
            <a:xfrm>
              <a:off x="803564" y="1141617"/>
              <a:ext cx="4322619" cy="1713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타조는 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후웅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 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그냥 아무 일 없던 것처럼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숨어버려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!”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4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5829E4F-810D-B836-4F4D-E29D704408B3}"/>
              </a:ext>
            </a:extLst>
          </p:cNvPr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776FC89-0717-1E10-6294-DA68C9CB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05647E-C83C-EA58-99E6-4E25C625C886}"/>
                </a:ext>
              </a:extLst>
            </p:cNvPr>
            <p:cNvSpPr txBox="1"/>
            <p:nvPr/>
          </p:nvSpPr>
          <p:spPr>
            <a:xfrm>
              <a:off x="1274620" y="187805"/>
              <a:ext cx="5458691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그럴 땐 싹싹 치워버리는 거야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!”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14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14AAC53-2264-5913-C358-491DEC1746CC}"/>
              </a:ext>
            </a:extLst>
          </p:cNvPr>
          <p:cNvGrpSpPr/>
          <p:nvPr/>
        </p:nvGrpSpPr>
        <p:grpSpPr>
          <a:xfrm>
            <a:off x="1523999" y="857250"/>
            <a:ext cx="9149528" cy="5143500"/>
            <a:chOff x="-1" y="0"/>
            <a:chExt cx="1219937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EF34511-5912-62FD-B4D4-20778F4E2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7"/>
            <a:stretch/>
          </p:blipFill>
          <p:spPr>
            <a:xfrm>
              <a:off x="-1" y="0"/>
              <a:ext cx="1219937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30DA01-2716-F9FE-3185-ED2AC13D94D8}"/>
                </a:ext>
              </a:extLst>
            </p:cNvPr>
            <p:cNvSpPr txBox="1"/>
            <p:nvPr/>
          </p:nvSpPr>
          <p:spPr>
            <a:xfrm>
              <a:off x="5846619" y="1302327"/>
              <a:ext cx="5458690" cy="11597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그리고 뱀은 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쉬이이이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우리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같이이이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다른 애들 거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무너뜨려버리자아아아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.”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18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5" name="눈물 방울 4"/>
          <p:cNvSpPr/>
          <p:nvPr/>
        </p:nvSpPr>
        <p:spPr>
          <a:xfrm rot="16200000">
            <a:off x="729225" y="1884513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눈물 방울 25"/>
          <p:cNvSpPr/>
          <p:nvPr/>
        </p:nvSpPr>
        <p:spPr>
          <a:xfrm rot="16200000">
            <a:off x="729226" y="2727050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눈물 방울 28"/>
          <p:cNvSpPr/>
          <p:nvPr/>
        </p:nvSpPr>
        <p:spPr>
          <a:xfrm rot="16200000">
            <a:off x="729228" y="4408864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눈물 방울 29"/>
          <p:cNvSpPr/>
          <p:nvPr/>
        </p:nvSpPr>
        <p:spPr>
          <a:xfrm rot="16200000">
            <a:off x="729227" y="5275654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050778" y="2512628"/>
            <a:ext cx="10281786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1050780" y="3355749"/>
            <a:ext cx="10281786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1551338" y="4201215"/>
            <a:ext cx="9781228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050780" y="5050076"/>
            <a:ext cx="10281786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410" y="1884513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1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8623" y="2727050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2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78" y="4431641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3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7513" y="5275654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4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338" y="1946068"/>
            <a:ext cx="10113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err="1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긍정훈육법</a:t>
            </a:r>
            <a:r>
              <a:rPr lang="en-US" altLang="ko-KR" sz="30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, </a:t>
            </a:r>
            <a:r>
              <a:rPr lang="ko-KR" altLang="en-US" sz="30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괜찮아 </a:t>
            </a:r>
            <a:r>
              <a:rPr lang="en-US" altLang="ko-KR" sz="30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! </a:t>
            </a:r>
            <a:r>
              <a:rPr lang="ko-KR" altLang="en-US" sz="30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실수에 관대한 분위기 마음을 </a:t>
            </a:r>
            <a:r>
              <a:rPr lang="ko-KR" altLang="en-US" sz="3000" dirty="0" err="1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노골노골</a:t>
            </a:r>
            <a:endParaRPr lang="ko-KR" altLang="en-US" sz="30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1338" y="2778742"/>
            <a:ext cx="874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내 아이의 기질을 파악하자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!(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아이와 부모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)</a:t>
            </a:r>
            <a:endParaRPr lang="ko-KR" altLang="en-US" sz="32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0055" y="3626143"/>
            <a:ext cx="1072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순한 기질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, 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예민한 기질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, 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느린 기질 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/ 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기질에 맞는 친구 사귀기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47202" y="4520244"/>
            <a:ext cx="1096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욕심을 조금 내려놓고 </a:t>
            </a:r>
            <a:r>
              <a:rPr lang="en-US" altLang="ko-KR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, </a:t>
            </a:r>
            <a:r>
              <a:rPr lang="ko-KR" altLang="en-US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천천히</a:t>
            </a:r>
            <a:r>
              <a:rPr lang="en-US" altLang="ko-KR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, </a:t>
            </a:r>
            <a:r>
              <a:rPr lang="ko-KR" altLang="en-US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꾸준히  </a:t>
            </a:r>
            <a:r>
              <a:rPr lang="en-US" altLang="ko-KR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(</a:t>
            </a:r>
            <a:r>
              <a:rPr lang="ko-KR" altLang="en-US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가랑비에 옷 젖는다</a:t>
            </a:r>
            <a:r>
              <a:rPr lang="en-US" altLang="ko-KR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. </a:t>
            </a:r>
            <a:r>
              <a:rPr lang="ko-KR" altLang="en-US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매일 </a:t>
            </a:r>
            <a:r>
              <a:rPr lang="en-US" altLang="ko-KR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0.1</a:t>
            </a:r>
            <a:r>
              <a:rPr lang="ko-KR" altLang="en-US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도 각도 조절</a:t>
            </a:r>
            <a:r>
              <a:rPr lang="en-US" altLang="ko-KR" sz="2800" spc="-26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)</a:t>
            </a:r>
            <a:endParaRPr lang="ko-KR" altLang="en-US" sz="2800" spc="-26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sp>
        <p:nvSpPr>
          <p:cNvPr id="40" name="사각형: 둥근 모서리 16">
            <a:extLst>
              <a:ext uri="{FF2B5EF4-FFF2-40B4-BE49-F238E27FC236}">
                <a16:creationId xmlns:a16="http://schemas.microsoft.com/office/drawing/2014/main" id="{269321F9-848A-44E0-9592-385C5BC425E0}"/>
              </a:ext>
            </a:extLst>
          </p:cNvPr>
          <p:cNvSpPr/>
          <p:nvPr/>
        </p:nvSpPr>
        <p:spPr>
          <a:xfrm>
            <a:off x="1887178" y="728695"/>
            <a:ext cx="8691641" cy="7006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7BD7F4-64C1-412E-BC0C-224D935EF54B}"/>
              </a:ext>
            </a:extLst>
          </p:cNvPr>
          <p:cNvSpPr txBox="1"/>
          <p:nvPr/>
        </p:nvSpPr>
        <p:spPr>
          <a:xfrm>
            <a:off x="2133188" y="800212"/>
            <a:ext cx="811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금쪽같은 내 아이와 잘 지내기</a:t>
            </a:r>
            <a:r>
              <a:rPr lang="en-US" altLang="ko-KR" sz="28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어떻게 시작할까</a:t>
            </a:r>
            <a:r>
              <a:rPr lang="en-US" altLang="ko-KR" sz="28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?</a:t>
            </a:r>
            <a:endParaRPr lang="ko-KR" altLang="en-US" sz="2800" dirty="0">
              <a:solidFill>
                <a:schemeClr val="bg1"/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cxnSp>
        <p:nvCxnSpPr>
          <p:cNvPr id="42" name="직선 연결선 41"/>
          <p:cNvCxnSpPr/>
          <p:nvPr/>
        </p:nvCxnSpPr>
        <p:spPr>
          <a:xfrm>
            <a:off x="1160055" y="5865863"/>
            <a:ext cx="10190440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372330" y="5228193"/>
            <a:ext cx="874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아이는 부모의 말이 아닌 행동에서 배운다</a:t>
            </a:r>
            <a:r>
              <a:rPr lang="en-US" altLang="ko-KR" sz="32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.</a:t>
            </a:r>
            <a:endParaRPr lang="ko-KR" altLang="en-US" sz="32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04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5" grpId="0"/>
      <p:bldP spid="36" grpId="0"/>
      <p:bldP spid="21" grpId="0"/>
      <p:bldP spid="37" grpId="0"/>
      <p:bldP spid="38" grpId="0"/>
      <p:bldP spid="39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DA4FD0A-5965-8152-91AB-1CDE2C3C11A8}"/>
              </a:ext>
            </a:extLst>
          </p:cNvPr>
          <p:cNvGrpSpPr/>
          <p:nvPr/>
        </p:nvGrpSpPr>
        <p:grpSpPr>
          <a:xfrm>
            <a:off x="2847109" y="857250"/>
            <a:ext cx="6497782" cy="5143500"/>
            <a:chOff x="1764145" y="0"/>
            <a:chExt cx="8663709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AEA20EF-9415-7244-23E3-E9C8FDF5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4145" y="0"/>
              <a:ext cx="8663709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E66432-8D89-47C1-1AA6-48B7054E5013}"/>
                </a:ext>
              </a:extLst>
            </p:cNvPr>
            <p:cNvSpPr txBox="1"/>
            <p:nvPr/>
          </p:nvSpPr>
          <p:spPr>
            <a:xfrm>
              <a:off x="3620656" y="360219"/>
              <a:ext cx="6153262" cy="1713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하지만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아무것도 하고 싶지 않았어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누구와도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그래서 결국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모두 가버렸지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97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A11BB359-5A5D-559A-36E5-13481F0C00BA}"/>
              </a:ext>
            </a:extLst>
          </p:cNvPr>
          <p:cNvGrpSpPr/>
          <p:nvPr/>
        </p:nvGrpSpPr>
        <p:grpSpPr>
          <a:xfrm>
            <a:off x="2881746" y="857866"/>
            <a:ext cx="6470073" cy="5142885"/>
            <a:chOff x="1810327" y="820"/>
            <a:chExt cx="8626764" cy="685718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C19ED12-CE48-BA5E-2DA0-748C0143E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327" y="820"/>
              <a:ext cx="8626764" cy="68571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61836D6-B06F-8FFD-5E15-45411C829922}"/>
                </a:ext>
              </a:extLst>
            </p:cNvPr>
            <p:cNvSpPr txBox="1"/>
            <p:nvPr/>
          </p:nvSpPr>
          <p:spPr>
            <a:xfrm>
              <a:off x="3463638" y="757381"/>
              <a:ext cx="410094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혼자 남았어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7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0ABA49EE-189E-65CF-40B7-8F1E49CB4034}"/>
              </a:ext>
            </a:extLst>
          </p:cNvPr>
          <p:cNvGrpSpPr/>
          <p:nvPr/>
        </p:nvGrpSpPr>
        <p:grpSpPr>
          <a:xfrm>
            <a:off x="1524000" y="1300595"/>
            <a:ext cx="9144000" cy="4274128"/>
            <a:chOff x="0" y="591126"/>
            <a:chExt cx="12192000" cy="5698837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9329785-A921-8E36-B222-F8BC6D370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1126"/>
              <a:ext cx="12192000" cy="569883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EF5D56-5C92-B17B-6E14-4409E05883C0}"/>
                </a:ext>
              </a:extLst>
            </p:cNvPr>
            <p:cNvSpPr txBox="1"/>
            <p:nvPr/>
          </p:nvSpPr>
          <p:spPr>
            <a:xfrm>
              <a:off x="6502403" y="1844313"/>
              <a:ext cx="329738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토끼는 </a:t>
              </a:r>
              <a:endParaRPr lang="en-US" altLang="ko-KR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조금씩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조금씩 다가왔지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FDF0EC-02F6-76C8-B06B-620EA13D7BE5}"/>
                </a:ext>
              </a:extLst>
            </p:cNvPr>
            <p:cNvSpPr txBox="1"/>
            <p:nvPr/>
          </p:nvSpPr>
          <p:spPr>
            <a:xfrm>
              <a:off x="2059708" y="1844313"/>
              <a:ext cx="3629892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너무 조용해서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테일러는</a:t>
              </a:r>
              <a:endParaRPr lang="en-US" altLang="ko-KR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토끼가 다가오는 줄도 몰랐어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52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9E349B7-0ACA-335D-193D-75875DECEB58}"/>
              </a:ext>
            </a:extLst>
          </p:cNvPr>
          <p:cNvGrpSpPr/>
          <p:nvPr/>
        </p:nvGrpSpPr>
        <p:grpSpPr>
          <a:xfrm>
            <a:off x="1524001" y="857250"/>
            <a:ext cx="9144131" cy="5143500"/>
            <a:chOff x="0" y="0"/>
            <a:chExt cx="12192174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80BC088-DEA7-CFE9-541D-6E15B3ED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174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E6A3D7-283C-4CAB-ABF5-7AD9D2C2A5B2}"/>
                </a:ext>
              </a:extLst>
            </p:cNvPr>
            <p:cNvSpPr txBox="1"/>
            <p:nvPr/>
          </p:nvSpPr>
          <p:spPr>
            <a:xfrm>
              <a:off x="6096000" y="1513051"/>
              <a:ext cx="4612640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1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따뜻한 체온을</a:t>
              </a:r>
              <a:endParaRPr lang="en-US" altLang="ko-KR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느낄 때까지</a:t>
              </a:r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64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E9F3840-51D2-494A-7CEE-428B56160A2A}"/>
              </a:ext>
            </a:extLst>
          </p:cNvPr>
          <p:cNvGrpSpPr/>
          <p:nvPr/>
        </p:nvGrpSpPr>
        <p:grpSpPr>
          <a:xfrm>
            <a:off x="2916382" y="857522"/>
            <a:ext cx="6442364" cy="5143229"/>
            <a:chOff x="1856509" y="362"/>
            <a:chExt cx="8589818" cy="685763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DF227F9-6FCB-680D-409C-58E2B045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509" y="362"/>
              <a:ext cx="8589818" cy="685763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A5F61EF-6476-4CDE-678E-0E56E3233128}"/>
                </a:ext>
              </a:extLst>
            </p:cNvPr>
            <p:cNvSpPr txBox="1"/>
            <p:nvPr/>
          </p:nvSpPr>
          <p:spPr>
            <a:xfrm>
              <a:off x="3535680" y="2905780"/>
              <a:ext cx="4781665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둘은 말없이 앉아 있었어</a:t>
              </a:r>
              <a:r>
                <a:rPr lang="en-US" altLang="ko-KR" sz="21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21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01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3CDF5ED-11C5-FAA8-00D3-A0F11309E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5" y="857250"/>
            <a:ext cx="63384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15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19034E00-3D79-018A-9392-2757492F5043}"/>
              </a:ext>
            </a:extLst>
          </p:cNvPr>
          <p:cNvGrpSpPr/>
          <p:nvPr/>
        </p:nvGrpSpPr>
        <p:grpSpPr>
          <a:xfrm>
            <a:off x="2840183" y="857250"/>
            <a:ext cx="6511637" cy="5143500"/>
            <a:chOff x="1754909" y="0"/>
            <a:chExt cx="8682182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E65BFF3-BBF5-C26B-3BD5-FEA82A7E0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909" y="0"/>
              <a:ext cx="8682182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B99D72-EE68-1D60-43CE-0DFCF21918BF}"/>
                </a:ext>
              </a:extLst>
            </p:cNvPr>
            <p:cNvSpPr txBox="1"/>
            <p:nvPr/>
          </p:nvSpPr>
          <p:spPr>
            <a:xfrm>
              <a:off x="2466108" y="3620655"/>
              <a:ext cx="3546762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이윽고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말했어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</a:p>
            <a:p>
              <a:pPr algn="ctr"/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나랑 같이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있어줄래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?”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9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036CF0BC-A1B8-573A-9810-27CE0DD54F42}"/>
              </a:ext>
            </a:extLst>
          </p:cNvPr>
          <p:cNvGrpSpPr/>
          <p:nvPr/>
        </p:nvGrpSpPr>
        <p:grpSpPr>
          <a:xfrm>
            <a:off x="1532372" y="857250"/>
            <a:ext cx="9135629" cy="5143500"/>
            <a:chOff x="11162" y="0"/>
            <a:chExt cx="12180838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A2CD8F5-894C-0DF9-1AE7-04C721445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" y="0"/>
              <a:ext cx="12180838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855184-E209-070E-7101-E1DEE35A23FF}"/>
                </a:ext>
              </a:extLst>
            </p:cNvPr>
            <p:cNvSpPr txBox="1"/>
            <p:nvPr/>
          </p:nvSpPr>
          <p:spPr>
            <a:xfrm>
              <a:off x="775857" y="1246911"/>
              <a:ext cx="3786908" cy="1713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토끼는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테일러의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이야기를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가만히 들어주었어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67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845ED04-AA5A-E143-4F9B-EA56F43FCE52}"/>
              </a:ext>
            </a:extLst>
          </p:cNvPr>
          <p:cNvGrpSpPr/>
          <p:nvPr/>
        </p:nvGrpSpPr>
        <p:grpSpPr>
          <a:xfrm>
            <a:off x="1524000" y="857250"/>
            <a:ext cx="9141646" cy="5143500"/>
            <a:chOff x="0" y="0"/>
            <a:chExt cx="12188861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129960C-87EC-6F0F-AC10-0E22EEEE1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61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E5D01F-F9A7-6331-0D43-EFA0E696C69D}"/>
                </a:ext>
              </a:extLst>
            </p:cNvPr>
            <p:cNvSpPr txBox="1"/>
            <p:nvPr/>
          </p:nvSpPr>
          <p:spPr>
            <a:xfrm>
              <a:off x="6373090" y="993837"/>
              <a:ext cx="5237019" cy="11597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토끼는 </a:t>
              </a: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소리 지르는 것도 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가만히 들어주었어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33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FC9B269-13C2-FCFF-AC35-C998F18EA9CE}"/>
              </a:ext>
            </a:extLst>
          </p:cNvPr>
          <p:cNvGrpSpPr/>
          <p:nvPr/>
        </p:nvGrpSpPr>
        <p:grpSpPr>
          <a:xfrm>
            <a:off x="2881746" y="857250"/>
            <a:ext cx="6449291" cy="5143500"/>
            <a:chOff x="1810326" y="0"/>
            <a:chExt cx="8599055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E955B76-6B2A-B74D-0FEC-5AAC0361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326" y="0"/>
              <a:ext cx="8599055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2A7870-D61E-A5BB-A978-60D85068EA2B}"/>
                </a:ext>
              </a:extLst>
            </p:cNvPr>
            <p:cNvSpPr txBox="1"/>
            <p:nvPr/>
          </p:nvSpPr>
          <p:spPr>
            <a:xfrm>
              <a:off x="2434079" y="913948"/>
              <a:ext cx="2692101" cy="1713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토끼는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기억해 내고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…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453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3" y="397409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0D0A7-7C33-4616-8F20-D64451BD4D7A}"/>
              </a:ext>
            </a:extLst>
          </p:cNvPr>
          <p:cNvSpPr txBox="1"/>
          <p:nvPr/>
        </p:nvSpPr>
        <p:spPr>
          <a:xfrm>
            <a:off x="1515478" y="829419"/>
            <a:ext cx="917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ko-KR" altLang="en-US" sz="3600" b="1" dirty="0">
                <a:solidFill>
                  <a:srgbClr val="E7E6E6">
                    <a:lumMod val="25000"/>
                  </a:srgbClr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아이들의 반항</a:t>
            </a:r>
            <a:r>
              <a:rPr lang="en-US" altLang="ko-KR" sz="3600" b="1" dirty="0">
                <a:solidFill>
                  <a:srgbClr val="E7E6E6">
                    <a:lumMod val="25000"/>
                  </a:srgbClr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, </a:t>
            </a:r>
            <a:r>
              <a:rPr lang="ko-KR" altLang="en-US" sz="3600" b="1" dirty="0">
                <a:solidFill>
                  <a:srgbClr val="E7E6E6">
                    <a:lumMod val="25000"/>
                  </a:srgbClr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문제행동 </a:t>
            </a:r>
            <a:endParaRPr lang="en-US" altLang="ko-KR" sz="3600" b="1" dirty="0">
              <a:solidFill>
                <a:srgbClr val="E7E6E6">
                  <a:lumMod val="25000"/>
                </a:srgbClr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pPr algn="ctr" defTabSz="914377">
              <a:defRPr/>
            </a:pPr>
            <a:r>
              <a:rPr lang="ko-KR" altLang="en-US" sz="3600" b="1" dirty="0">
                <a:solidFill>
                  <a:srgbClr val="E7E6E6">
                    <a:lumMod val="25000"/>
                  </a:srgbClr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학부모님 어떻게 도와줄 수 있을까요</a:t>
            </a:r>
            <a:r>
              <a:rPr lang="en-US" altLang="ko-KR" sz="3600" b="1" dirty="0">
                <a:solidFill>
                  <a:srgbClr val="E7E6E6">
                    <a:lumMod val="25000"/>
                  </a:srgbClr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?</a:t>
            </a:r>
            <a:endParaRPr lang="ko-KR" altLang="en-US" sz="3600" b="1" dirty="0">
              <a:solidFill>
                <a:srgbClr val="E7E6E6">
                  <a:lumMod val="25000"/>
                </a:srgbClr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704957" y="2460032"/>
            <a:ext cx="8691641" cy="996727"/>
            <a:chOff x="1704957" y="2460032"/>
            <a:chExt cx="8691641" cy="996727"/>
          </a:xfrm>
        </p:grpSpPr>
        <p:sp>
          <p:nvSpPr>
            <p:cNvPr id="29" name="사각형: 둥근 모서리 16">
              <a:extLst>
                <a:ext uri="{FF2B5EF4-FFF2-40B4-BE49-F238E27FC236}">
                  <a16:creationId xmlns:a16="http://schemas.microsoft.com/office/drawing/2014/main" id="{269321F9-848A-44E0-9592-385C5BC425E0}"/>
                </a:ext>
              </a:extLst>
            </p:cNvPr>
            <p:cNvSpPr/>
            <p:nvPr/>
          </p:nvSpPr>
          <p:spPr>
            <a:xfrm>
              <a:off x="1704957" y="2460032"/>
              <a:ext cx="8691641" cy="99672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5050"/>
                </a:gs>
                <a:gs pos="100000">
                  <a:srgbClr val="CC33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7BD7F4-64C1-412E-BC0C-224D935EF54B}"/>
                </a:ext>
              </a:extLst>
            </p:cNvPr>
            <p:cNvSpPr txBox="1"/>
            <p:nvPr/>
          </p:nvSpPr>
          <p:spPr>
            <a:xfrm>
              <a:off x="1992293" y="2484723"/>
              <a:ext cx="81169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너무 걱정하지 마세요</a:t>
              </a:r>
              <a:endParaRPr lang="en-US" altLang="ko-KR" sz="28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endParaRPr>
            </a:p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아이 스스로 관계 끊기와 </a:t>
              </a:r>
              <a:r>
                <a:rPr lang="ko-KR" altLang="en-US" sz="2800" dirty="0" err="1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거리두기의</a:t>
              </a:r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 방법 터득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750914" y="3582396"/>
            <a:ext cx="8691641" cy="1624862"/>
            <a:chOff x="1750914" y="3582396"/>
            <a:chExt cx="8691641" cy="1624862"/>
          </a:xfrm>
        </p:grpSpPr>
        <p:sp>
          <p:nvSpPr>
            <p:cNvPr id="34" name="사각형: 둥근 모서리 16">
              <a:extLst>
                <a:ext uri="{FF2B5EF4-FFF2-40B4-BE49-F238E27FC236}">
                  <a16:creationId xmlns:a16="http://schemas.microsoft.com/office/drawing/2014/main" id="{269321F9-848A-44E0-9592-385C5BC425E0}"/>
                </a:ext>
              </a:extLst>
            </p:cNvPr>
            <p:cNvSpPr/>
            <p:nvPr/>
          </p:nvSpPr>
          <p:spPr>
            <a:xfrm>
              <a:off x="1750914" y="3582396"/>
              <a:ext cx="8691641" cy="162486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5050"/>
                </a:gs>
                <a:gs pos="100000">
                  <a:srgbClr val="CC33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7BD7F4-64C1-412E-BC0C-224D935EF54B}"/>
                </a:ext>
              </a:extLst>
            </p:cNvPr>
            <p:cNvSpPr txBox="1"/>
            <p:nvPr/>
          </p:nvSpPr>
          <p:spPr>
            <a:xfrm>
              <a:off x="2038250" y="3714661"/>
              <a:ext cx="81169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문제 해결이 아닌 감정해결 해주세요</a:t>
              </a:r>
              <a:r>
                <a:rPr lang="en-US" altLang="ko-KR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.</a:t>
              </a:r>
            </a:p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그냥 위로하고 다독여 주세요</a:t>
              </a:r>
              <a:r>
                <a:rPr lang="en-US" altLang="ko-KR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.</a:t>
              </a:r>
            </a:p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단</a:t>
              </a:r>
              <a:r>
                <a:rPr lang="en-US" altLang="ko-KR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, </a:t>
              </a:r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공격적 말투 등 태도는 교정하기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803798" y="5311346"/>
            <a:ext cx="8691641" cy="996727"/>
            <a:chOff x="1803798" y="5311346"/>
            <a:chExt cx="8691641" cy="996727"/>
          </a:xfrm>
        </p:grpSpPr>
        <p:sp>
          <p:nvSpPr>
            <p:cNvPr id="36" name="사각형: 둥근 모서리 16">
              <a:extLst>
                <a:ext uri="{FF2B5EF4-FFF2-40B4-BE49-F238E27FC236}">
                  <a16:creationId xmlns:a16="http://schemas.microsoft.com/office/drawing/2014/main" id="{269321F9-848A-44E0-9592-385C5BC425E0}"/>
                </a:ext>
              </a:extLst>
            </p:cNvPr>
            <p:cNvSpPr/>
            <p:nvPr/>
          </p:nvSpPr>
          <p:spPr>
            <a:xfrm>
              <a:off x="1803798" y="5311346"/>
              <a:ext cx="8691641" cy="99672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5050"/>
                </a:gs>
                <a:gs pos="100000">
                  <a:srgbClr val="CC33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7BD7F4-64C1-412E-BC0C-224D935EF54B}"/>
                </a:ext>
              </a:extLst>
            </p:cNvPr>
            <p:cNvSpPr txBox="1"/>
            <p:nvPr/>
          </p:nvSpPr>
          <p:spPr>
            <a:xfrm>
              <a:off x="2091134" y="5336037"/>
              <a:ext cx="81169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통제보다는 절충이 효과적이에요</a:t>
              </a:r>
              <a:r>
                <a:rPr lang="en-US" altLang="ko-KR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.</a:t>
              </a:r>
            </a:p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90%</a:t>
              </a:r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를 부모가 양보하고 중요한 </a:t>
              </a:r>
              <a:r>
                <a:rPr lang="en-US" altLang="ko-KR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10%</a:t>
              </a:r>
              <a:r>
                <a:rPr lang="ko-KR" altLang="en-US" sz="2800" dirty="0">
                  <a:solidFill>
                    <a:schemeClr val="bg1"/>
                  </a:solidFill>
                  <a:latin typeface="a다정다감" panose="02020600000000000000" pitchFamily="18" charset="-127"/>
                  <a:ea typeface="a다정다감" panose="02020600000000000000" pitchFamily="18" charset="-127"/>
                </a:rPr>
                <a:t>를 얻어내자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36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A8BC264-CB76-525A-21CC-CFC9F531E237}"/>
              </a:ext>
            </a:extLst>
          </p:cNvPr>
          <p:cNvGrpSpPr/>
          <p:nvPr/>
        </p:nvGrpSpPr>
        <p:grpSpPr>
          <a:xfrm>
            <a:off x="2847110" y="857250"/>
            <a:ext cx="6497783" cy="5143500"/>
            <a:chOff x="1764145" y="0"/>
            <a:chExt cx="8663710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4A8A39A-ED44-6AAD-52A4-B04A75F0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4145" y="0"/>
              <a:ext cx="8663710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1A757C2-7AF4-ED76-F06C-D47F31B088BB}"/>
                </a:ext>
              </a:extLst>
            </p:cNvPr>
            <p:cNvSpPr txBox="1"/>
            <p:nvPr/>
          </p:nvSpPr>
          <p:spPr>
            <a:xfrm>
              <a:off x="6354619" y="600365"/>
              <a:ext cx="2429164" cy="11597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웃는 것도</a:t>
              </a:r>
              <a:endParaRPr lang="en-US" altLang="ko-KR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들어주었어</a:t>
              </a:r>
              <a:r>
                <a:rPr lang="en-US" altLang="ko-KR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27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4A2ABB24-593C-CEC0-14C3-48B83048E3BC}"/>
              </a:ext>
            </a:extLst>
          </p:cNvPr>
          <p:cNvGrpSpPr/>
          <p:nvPr/>
        </p:nvGrpSpPr>
        <p:grpSpPr>
          <a:xfrm>
            <a:off x="2840183" y="912669"/>
            <a:ext cx="6511637" cy="5088082"/>
            <a:chOff x="1764145" y="0"/>
            <a:chExt cx="8682182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AE20018-57B5-ACA4-71DC-C068AF22F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4145" y="0"/>
              <a:ext cx="8682182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8F3251-43DF-145E-7384-CD7019205E76}"/>
                </a:ext>
              </a:extLst>
            </p:cNvPr>
            <p:cNvSpPr txBox="1"/>
            <p:nvPr/>
          </p:nvSpPr>
          <p:spPr>
            <a:xfrm>
              <a:off x="3352800" y="193965"/>
              <a:ext cx="2576946" cy="435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숨고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…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4C95A6-4473-A803-269D-0A595C823D82}"/>
                </a:ext>
              </a:extLst>
            </p:cNvPr>
            <p:cNvSpPr txBox="1"/>
            <p:nvPr/>
          </p:nvSpPr>
          <p:spPr>
            <a:xfrm>
              <a:off x="5260110" y="1907860"/>
              <a:ext cx="3172692" cy="435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상자에 다 넣어버리고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…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AF7D3-1D05-CD65-BDF2-438A10AA5DB9}"/>
                </a:ext>
              </a:extLst>
            </p:cNvPr>
            <p:cNvSpPr txBox="1"/>
            <p:nvPr/>
          </p:nvSpPr>
          <p:spPr>
            <a:xfrm>
              <a:off x="6382327" y="4612460"/>
              <a:ext cx="3675149" cy="7467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누군가에게 복수할 계획도</a:t>
              </a:r>
              <a:endParaRPr lang="en-US" altLang="ko-KR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가만히 들어주었어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53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855A007-6570-4C8D-A121-2D133FE4D565}"/>
              </a:ext>
            </a:extLst>
          </p:cNvPr>
          <p:cNvGrpSpPr/>
          <p:nvPr/>
        </p:nvGrpSpPr>
        <p:grpSpPr>
          <a:xfrm>
            <a:off x="2902528" y="858982"/>
            <a:ext cx="6435437" cy="5143500"/>
            <a:chOff x="1838035" y="2309"/>
            <a:chExt cx="8580583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50C0537-A151-36D7-6F65-C5995D65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035" y="2309"/>
              <a:ext cx="8580583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B9A216-57AD-C907-0628-E2C72202F172}"/>
                </a:ext>
              </a:extLst>
            </p:cNvPr>
            <p:cNvSpPr txBox="1"/>
            <p:nvPr/>
          </p:nvSpPr>
          <p:spPr>
            <a:xfrm>
              <a:off x="2661920" y="1487054"/>
              <a:ext cx="605111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그러는 내내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토끼는 테일러 곁을 떠나지 않았어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41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C853078-1269-F1AF-310B-CC71EDA39C63}"/>
              </a:ext>
            </a:extLst>
          </p:cNvPr>
          <p:cNvGrpSpPr/>
          <p:nvPr/>
        </p:nvGrpSpPr>
        <p:grpSpPr>
          <a:xfrm>
            <a:off x="2867892" y="857250"/>
            <a:ext cx="6449291" cy="5143500"/>
            <a:chOff x="1791855" y="0"/>
            <a:chExt cx="8599054" cy="685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42023D0-8AD6-9A54-AC8F-F40E16D89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"/>
            <a:stretch/>
          </p:blipFill>
          <p:spPr>
            <a:xfrm>
              <a:off x="1791855" y="0"/>
              <a:ext cx="8599054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5D9903-4E35-F1B3-E1D0-719D4813697B}"/>
                </a:ext>
              </a:extLst>
            </p:cNvPr>
            <p:cNvSpPr txBox="1"/>
            <p:nvPr/>
          </p:nvSpPr>
          <p:spPr>
            <a:xfrm>
              <a:off x="3075710" y="129311"/>
              <a:ext cx="6596609" cy="13542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때가 되자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말했어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 “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나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다시 만들어볼까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?”</a:t>
              </a:r>
            </a:p>
            <a:p>
              <a:pPr algn="ctr"/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토끼는 고개를 끄덕였어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</a:p>
            <a:p>
              <a:pPr algn="ctr"/>
              <a:endParaRPr lang="en-US" altLang="ko-KR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  <a:p>
              <a:pPr algn="ctr"/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다시 해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볼래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, 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지금 당장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!”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테일러가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 </a:t>
              </a:r>
              <a:r>
                <a:rPr lang="ko-KR" altLang="en-US" sz="1500" dirty="0" err="1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말했어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.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28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D80EBE1-6A2C-9B38-FEAC-BCE909925870}"/>
              </a:ext>
            </a:extLst>
          </p:cNvPr>
          <p:cNvGrpSpPr/>
          <p:nvPr/>
        </p:nvGrpSpPr>
        <p:grpSpPr>
          <a:xfrm>
            <a:off x="1524000" y="857251"/>
            <a:ext cx="9144000" cy="5209309"/>
            <a:chOff x="0" y="-1"/>
            <a:chExt cx="12192000" cy="694574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75BAB08-FEF0-BF50-7EC6-47533BC2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4574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A58260C-BD92-0C3E-2698-202BD4E0C6B6}"/>
                </a:ext>
              </a:extLst>
            </p:cNvPr>
            <p:cNvSpPr txBox="1"/>
            <p:nvPr/>
          </p:nvSpPr>
          <p:spPr>
            <a:xfrm>
              <a:off x="341744" y="1265382"/>
              <a:ext cx="287251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“</a:t>
              </a:r>
              <a:r>
                <a:rPr lang="ko-KR" altLang="en-US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정말 멋지겠지</a:t>
              </a:r>
              <a:r>
                <a:rPr lang="en-US" altLang="ko-KR" sz="1500" dirty="0">
                  <a:latin typeface="한컴 말랑말랑 Bold" panose="020F0803000000000000" pitchFamily="50" charset="-127"/>
                  <a:ea typeface="한컴 말랑말랑 Bold" panose="020F0803000000000000" pitchFamily="50" charset="-127"/>
                </a:rPr>
                <a:t>?”</a:t>
              </a:r>
              <a:endParaRPr lang="ko-KR" altLang="en-US" sz="1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4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BEB0B4D-38BD-4223-B14F-25BD35D7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122" y="1188721"/>
            <a:ext cx="8063528" cy="535236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3453FA4B-9105-4B04-AE83-E79275B9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85725"/>
            <a:ext cx="9875520" cy="1356360"/>
          </a:xfrm>
        </p:spPr>
        <p:txBody>
          <a:bodyPr/>
          <a:lstStyle/>
          <a:p>
            <a:r>
              <a:rPr lang="ko-KR" altLang="en-US" dirty="0"/>
              <a:t>물이 끓듯이</a:t>
            </a:r>
            <a:r>
              <a:rPr lang="en-US" altLang="ko-KR" dirty="0"/>
              <a:t>…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8611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F881E10D-0859-4A16-9FBB-5640618A71F4}"/>
              </a:ext>
            </a:extLst>
          </p:cNvPr>
          <p:cNvSpPr/>
          <p:nvPr/>
        </p:nvSpPr>
        <p:spPr>
          <a:xfrm>
            <a:off x="452900" y="1656007"/>
            <a:ext cx="11310425" cy="4693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Rectangle 55">
            <a:extLst>
              <a:ext uri="{FF2B5EF4-FFF2-40B4-BE49-F238E27FC236}">
                <a16:creationId xmlns:a16="http://schemas.microsoft.com/office/drawing/2014/main" id="{6C0D0BCB-91B7-4DAC-B09E-36EEADD11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562" y="548680"/>
            <a:ext cx="5605750" cy="7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角者無齒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(</a:t>
            </a: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각자무치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)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7" name="Rectangle 59">
            <a:extLst>
              <a:ext uri="{FF2B5EF4-FFF2-40B4-BE49-F238E27FC236}">
                <a16:creationId xmlns:a16="http://schemas.microsoft.com/office/drawing/2014/main" id="{A539D95C-D64A-4994-8197-4C167B912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51" y="753610"/>
            <a:ext cx="298450" cy="3683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4400" b="1" i="1" u="none" strike="noStrike" kern="1200" cap="none" spc="0" normalizeH="0" baseline="400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HY헤드라인M" panose="02030600000101010101" pitchFamily="18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3AFFE8F0-CD2A-4BD3-89C7-AB126F8BF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643896"/>
            <a:ext cx="633670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latinLnBrk="1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사람은 자신의 재능으로 행복할 수 있습니다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소나무 보고 대나무가 되라고 한다거나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호랑이를 토끼처럼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사슴을 사자처럼 살라고 한다면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자신의 재능을 살리는 행복은 없을 것입니다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30CA17-7161-4157-BB6E-787387512555}"/>
              </a:ext>
            </a:extLst>
          </p:cNvPr>
          <p:cNvSpPr txBox="1"/>
          <p:nvPr/>
        </p:nvSpPr>
        <p:spPr>
          <a:xfrm>
            <a:off x="5080795" y="3861048"/>
            <a:ext cx="669607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marR="0" lvl="0" indent="-514350" algn="r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서로가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다름을 인정하고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514350" marR="0" lvl="0" indent="-514350" algn="r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자녀가 가지고 있는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장점을 최대한으로 살려 주고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</a:t>
            </a:r>
          </a:p>
          <a:p>
            <a:pPr marL="514350" marR="0" lvl="0" indent="-514350" algn="r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관심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배려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모범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공감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소통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존중으로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514350" marR="0" lvl="0" indent="-514350" algn="r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아이들이 자신의 품성에 맞게 성장하도록 도와주는 것이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514350" marR="0" lvl="0" indent="-514350" algn="r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자녀를 가장 사랑하는 교육 방법일 것입니다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.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70772" y="654059"/>
            <a:ext cx="3770600" cy="4961209"/>
            <a:chOff x="-160154" y="1052736"/>
            <a:chExt cx="6463760" cy="4961209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13000" contras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8381" y="1052736"/>
              <a:ext cx="5624030" cy="4862168"/>
            </a:xfrm>
            <a:prstGeom prst="rect">
              <a:avLst/>
            </a:prstGeom>
          </p:spPr>
        </p:pic>
        <p:grpSp>
          <p:nvGrpSpPr>
            <p:cNvPr id="7" name="그룹 6"/>
            <p:cNvGrpSpPr/>
            <p:nvPr/>
          </p:nvGrpSpPr>
          <p:grpSpPr>
            <a:xfrm>
              <a:off x="-160154" y="2564399"/>
              <a:ext cx="6463760" cy="3449546"/>
              <a:chOff x="-2641688" y="1885417"/>
              <a:chExt cx="6463760" cy="3449546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-2641688" y="2821490"/>
                <a:ext cx="6463760" cy="2513473"/>
                <a:chOff x="-2639985" y="3142621"/>
                <a:chExt cx="6463760" cy="2513473"/>
              </a:xfrm>
            </p:grpSpPr>
            <p:pic>
              <p:nvPicPr>
                <p:cNvPr id="5" name="내용 개체 틀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5688" b="45963" l="39922" r="6164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82" t="25288" r="39350" b="54668"/>
                <a:stretch/>
              </p:blipFill>
              <p:spPr>
                <a:xfrm>
                  <a:off x="3409775" y="3142621"/>
                  <a:ext cx="414000" cy="450000"/>
                </a:xfrm>
                <a:prstGeom prst="rect">
                  <a:avLst/>
                </a:prstGeom>
              </p:spPr>
            </p:pic>
            <p:pic>
              <p:nvPicPr>
                <p:cNvPr id="6" name="내용 개체 틀 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5688" b="45963" l="39922" r="6164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82" t="25288" r="39350" b="54668"/>
                <a:stretch/>
              </p:blipFill>
              <p:spPr>
                <a:xfrm>
                  <a:off x="-2639985" y="5206094"/>
                  <a:ext cx="414000" cy="45000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2" descr="C:\Users\lee\AppData\Local\Microsoft\Windows\Temporary Internet Files\Content.IE5\24I07JA1\MC900393694[1].wm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21153852">
                <a:off x="787943" y="1885417"/>
                <a:ext cx="2191110" cy="828868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D2ECA0-19A9-4B98-8C06-A2A4F79BBF0B}"/>
              </a:ext>
            </a:extLst>
          </p:cNvPr>
          <p:cNvSpPr txBox="1"/>
          <p:nvPr/>
        </p:nvSpPr>
        <p:spPr>
          <a:xfrm>
            <a:off x="2838092" y="592002"/>
            <a:ext cx="8834470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우리 아이들은 </a:t>
            </a:r>
            <a:endParaRPr kumimoji="0" lang="en-US" altLang="ko-KR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메이플스토리" panose="02000300000000000000" pitchFamily="2" charset="-127"/>
              <a:ea typeface="메이플스토리" panose="020003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메이플스토리" panose="02000300000000000000" pitchFamily="2" charset="-127"/>
                <a:ea typeface="메이플스토리" panose="02000300000000000000" pitchFamily="2" charset="-127"/>
              </a:rPr>
              <a:t>부모님이 생각하시는 것보다</a:t>
            </a:r>
            <a:endParaRPr lang="en-US" altLang="ko-KR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훨씬 힘이 있고 잘 할 수 있습니다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71956-6BBB-47FF-B094-B7B9828401A4}"/>
              </a:ext>
            </a:extLst>
          </p:cNvPr>
          <p:cNvSpPr txBox="1"/>
          <p:nvPr/>
        </p:nvSpPr>
        <p:spPr>
          <a:xfrm>
            <a:off x="4037940" y="3219977"/>
            <a:ext cx="791875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5F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믿는다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 잘 할 수 </a:t>
            </a: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있을거야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메이플스토리" panose="02000300000000000000" pitchFamily="2" charset="-127"/>
              <a:ea typeface="메이플스토리" panose="020003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엄마가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항상 곁에 있어 줄게 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메이플스토리" panose="02000300000000000000" pitchFamily="2" charset="-127"/>
              <a:ea typeface="메이플스토리" panose="020003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아빠가 </a:t>
            </a:r>
            <a:r>
              <a:rPr lang="ko-KR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메이플스토리" panose="02000300000000000000" pitchFamily="2" charset="-127"/>
                <a:ea typeface="메이플스토리" panose="02000300000000000000" pitchFamily="2" charset="-127"/>
              </a:rPr>
              <a:t>든든하게 </a:t>
            </a:r>
            <a:r>
              <a:rPr lang="ko-KR" alt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메이플스토리" panose="02000300000000000000" pitchFamily="2" charset="-127"/>
                <a:ea typeface="메이플스토리" panose="02000300000000000000" pitchFamily="2" charset="-127"/>
              </a:rPr>
              <a:t>지켜줄게</a:t>
            </a:r>
            <a:b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</a:br>
            <a:r>
              <a:rPr kumimoji="0" lang="ko-KR" altLang="en-US" sz="4400" b="1" i="0" u="none" strike="noStrike" kern="1200" cap="none" spc="50" normalizeH="0" baseline="0" noProof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넌 잘할 수 있어</a:t>
            </a:r>
            <a:r>
              <a:rPr kumimoji="0" lang="en-US" altLang="ko-KR" sz="4400" b="1" i="0" u="none" strike="noStrike" kern="1200" cap="none" spc="50" normalizeH="0" baseline="0" noProof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메이플스토리" panose="02000300000000000000" pitchFamily="2" charset="-127"/>
                <a:ea typeface="메이플스토리" panose="02000300000000000000" pitchFamily="2" charset="-127"/>
                <a:cs typeface="+mn-cs"/>
              </a:rPr>
              <a:t>!</a:t>
            </a:r>
            <a:endParaRPr kumimoji="0" lang="ko-KR" altLang="en-US" sz="4400" b="1" i="0" u="none" strike="noStrike" kern="1200" cap="none" spc="50" normalizeH="0" baseline="0" noProof="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메이플스토리" panose="02000300000000000000" pitchFamily="2" charset="-127"/>
              <a:ea typeface="메이플스토리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48D43D2-5058-492B-8932-A2567283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88" y="1011581"/>
            <a:ext cx="5403174" cy="526229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D7EDD2E-FA4E-4E41-9AD5-6E6CCB998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6" y="957083"/>
            <a:ext cx="7380550" cy="537129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FBFCFD4-F264-4989-842F-5A64058ED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858" y="917457"/>
            <a:ext cx="5726556" cy="55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5" name="눈물 방울 4"/>
          <p:cNvSpPr/>
          <p:nvPr/>
        </p:nvSpPr>
        <p:spPr>
          <a:xfrm rot="16200000">
            <a:off x="729225" y="1884513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눈물 방울 25"/>
          <p:cNvSpPr/>
          <p:nvPr/>
        </p:nvSpPr>
        <p:spPr>
          <a:xfrm rot="16200000">
            <a:off x="729226" y="2637405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눈물 방울 28"/>
          <p:cNvSpPr/>
          <p:nvPr/>
        </p:nvSpPr>
        <p:spPr>
          <a:xfrm rot="16200000">
            <a:off x="729228" y="4139929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눈물 방울 29"/>
          <p:cNvSpPr/>
          <p:nvPr/>
        </p:nvSpPr>
        <p:spPr>
          <a:xfrm rot="16200000">
            <a:off x="729227" y="4935003"/>
            <a:ext cx="643105" cy="643105"/>
          </a:xfrm>
          <a:prstGeom prst="teardrop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050778" y="2512628"/>
            <a:ext cx="10281786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1050780" y="3266104"/>
            <a:ext cx="10281786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1444806" y="3996452"/>
            <a:ext cx="9781228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050780" y="4781141"/>
            <a:ext cx="10281786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410" y="1884513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1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8623" y="2637405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2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78" y="4162706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3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7513" y="4935003"/>
            <a:ext cx="47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다정다감" panose="02020600000000000000" pitchFamily="18" charset="-127"/>
                <a:ea typeface="a다정다감" panose="02020600000000000000" pitchFamily="18" charset="-127"/>
              </a:rPr>
              <a:t>4</a:t>
            </a:r>
            <a:endParaRPr lang="ko-KR" altLang="en-US" sz="3600" dirty="0">
              <a:latin typeface="a다정다감" panose="02020600000000000000" pitchFamily="18" charset="-127"/>
              <a:ea typeface="a다정다감" panose="02020600000000000000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7201" y="1946068"/>
            <a:ext cx="1084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귀속변인과 </a:t>
            </a:r>
            <a:r>
              <a:rPr lang="ko-KR" altLang="en-US" sz="3200" dirty="0" err="1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공적변인의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 싸움 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-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학생들이 원하는 </a:t>
            </a:r>
            <a:r>
              <a:rPr lang="ko-KR" altLang="en-US" sz="3200" dirty="0" err="1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공적변인은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?</a:t>
            </a:r>
            <a:endParaRPr lang="ko-KR" altLang="en-US" sz="32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72330" y="2662097"/>
            <a:ext cx="976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당연히 알고 있을 것으로 가정하고 건너뛰는 학습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X</a:t>
            </a:r>
            <a:endParaRPr lang="ko-KR" altLang="en-US" sz="32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4806" y="3393170"/>
            <a:ext cx="978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- </a:t>
            </a:r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가장 기본이 되는 것을 매일 반복하자</a:t>
            </a:r>
          </a:p>
        </p:txBody>
      </p:sp>
      <p:sp>
        <p:nvSpPr>
          <p:cNvPr id="40" name="사각형: 둥근 모서리 16">
            <a:extLst>
              <a:ext uri="{FF2B5EF4-FFF2-40B4-BE49-F238E27FC236}">
                <a16:creationId xmlns:a16="http://schemas.microsoft.com/office/drawing/2014/main" id="{269321F9-848A-44E0-9592-385C5BC425E0}"/>
              </a:ext>
            </a:extLst>
          </p:cNvPr>
          <p:cNvSpPr/>
          <p:nvPr/>
        </p:nvSpPr>
        <p:spPr>
          <a:xfrm>
            <a:off x="1907528" y="703753"/>
            <a:ext cx="8691641" cy="5736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7BD7F4-64C1-412E-BC0C-224D935EF54B}"/>
              </a:ext>
            </a:extLst>
          </p:cNvPr>
          <p:cNvSpPr txBox="1"/>
          <p:nvPr/>
        </p:nvSpPr>
        <p:spPr>
          <a:xfrm>
            <a:off x="2194867" y="692586"/>
            <a:ext cx="811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우리아이 좋은 습관 기르기</a:t>
            </a:r>
          </a:p>
        </p:txBody>
      </p:sp>
      <p:cxnSp>
        <p:nvCxnSpPr>
          <p:cNvPr id="42" name="직선 연결선 41"/>
          <p:cNvCxnSpPr/>
          <p:nvPr/>
        </p:nvCxnSpPr>
        <p:spPr>
          <a:xfrm>
            <a:off x="1160055" y="5525212"/>
            <a:ext cx="10190440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14733" y="4169093"/>
            <a:ext cx="978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쉬워야 재미있다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.</a:t>
            </a:r>
            <a:endParaRPr lang="ko-KR" altLang="en-US" sz="32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cxnSp>
        <p:nvCxnSpPr>
          <p:cNvPr id="46" name="직선 연결선 45"/>
          <p:cNvCxnSpPr/>
          <p:nvPr/>
        </p:nvCxnSpPr>
        <p:spPr>
          <a:xfrm>
            <a:off x="1533409" y="6218276"/>
            <a:ext cx="9781228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32662" y="4924197"/>
            <a:ext cx="978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누구나 잘 하고 싶은 마음이 있다</a:t>
            </a:r>
            <a:r>
              <a:rPr lang="en-US" altLang="ko-KR" sz="32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.</a:t>
            </a:r>
            <a:endParaRPr lang="ko-KR" altLang="en-US" sz="32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60055" y="5607818"/>
            <a:ext cx="10475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spc="-3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 새로운 환경에서 새로운 사람이 되고 싶어요</a:t>
            </a:r>
            <a:r>
              <a:rPr lang="en-US" altLang="ko-KR" sz="3200" spc="-3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. </a:t>
            </a:r>
          </a:p>
          <a:p>
            <a:r>
              <a:rPr lang="en-US" altLang="ko-KR" sz="3200" spc="-3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 </a:t>
            </a:r>
            <a:r>
              <a:rPr lang="ko-KR" altLang="en-US" sz="3200" spc="-3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천천히라도 알고 싶어요</a:t>
            </a:r>
            <a:r>
              <a:rPr lang="en-US" altLang="ko-KR" sz="3200" spc="-300" dirty="0">
                <a:latin typeface="경기천년바탕OTF Bold" panose="02020803020101020101" pitchFamily="18" charset="-127"/>
                <a:ea typeface="경기천년바탕OTF Bold" panose="02020803020101020101" pitchFamily="18" charset="-127"/>
              </a:rPr>
              <a:t>.</a:t>
            </a:r>
            <a:endParaRPr lang="ko-KR" altLang="en-US" sz="3200" spc="-300" dirty="0">
              <a:latin typeface="경기천년바탕OTF Bold" panose="02020803020101020101" pitchFamily="18" charset="-127"/>
              <a:ea typeface="경기천년바탕OTF Bold" panose="020208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69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5" grpId="0"/>
      <p:bldP spid="36" grpId="0"/>
      <p:bldP spid="21" grpId="0"/>
      <p:bldP spid="37" grpId="0"/>
      <p:bldP spid="38" grpId="0"/>
      <p:bldP spid="43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3501F58-8D3B-4A3B-BE34-6AD5DB19655C}"/>
              </a:ext>
            </a:extLst>
          </p:cNvPr>
          <p:cNvGrpSpPr/>
          <p:nvPr/>
        </p:nvGrpSpPr>
        <p:grpSpPr>
          <a:xfrm>
            <a:off x="480454" y="494219"/>
            <a:ext cx="2768367" cy="402711"/>
            <a:chOff x="572360" y="1473199"/>
            <a:chExt cx="10060447" cy="1463476"/>
          </a:xfrm>
        </p:grpSpPr>
        <p:pic>
          <p:nvPicPr>
            <p:cNvPr id="27" name="Picture 2" descr="http://xn--hz2b60wndse43a869b.kr/images/slogan_ban2.png">
              <a:extLst>
                <a:ext uri="{FF2B5EF4-FFF2-40B4-BE49-F238E27FC236}">
                  <a16:creationId xmlns:a16="http://schemas.microsoft.com/office/drawing/2014/main" id="{484FF0D3-EAA0-4643-8ED4-650AFB70A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5" b="20740" l="10745" r="87249">
                          <a14:foregroundMark x1="13324" y1="10450" x2="13324" y2="10450"/>
                          <a14:foregroundMark x1="14040" y1="1125" x2="14040" y2="1125"/>
                          <a14:foregroundMark x1="10745" y1="2733" x2="10745" y2="2733"/>
                          <a14:foregroundMark x1="13324" y1="10611" x2="13324" y2="10611"/>
                          <a14:foregroundMark x1="15330" y1="11254" x2="15330" y2="11254"/>
                          <a14:foregroundMark x1="15330" y1="11254" x2="15330" y2="11254"/>
                          <a14:foregroundMark x1="15330" y1="11736" x2="12751" y2="14952"/>
                          <a14:foregroundMark x1="12751" y1="14952" x2="13610" y2="11093"/>
                          <a14:foregroundMark x1="18911" y1="9807" x2="18911" y2="9807"/>
                          <a14:foregroundMark x1="18911" y1="9807" x2="18911" y2="13987"/>
                          <a14:foregroundMark x1="18911" y1="13987" x2="18911" y2="13987"/>
                          <a14:foregroundMark x1="21060" y1="9968" x2="24355" y2="9807"/>
                          <a14:foregroundMark x1="18481" y1="16559" x2="18481" y2="14630"/>
                          <a14:foregroundMark x1="21490" y1="15113" x2="23209" y2="11415"/>
                          <a14:foregroundMark x1="22923" y1="14148" x2="24212" y2="15916"/>
                          <a14:foregroundMark x1="25358" y1="13023" x2="25358" y2="13023"/>
                          <a14:foregroundMark x1="26218" y1="12701" x2="27077" y2="12862"/>
                          <a14:foregroundMark x1="27077" y1="9003" x2="27364" y2="15756"/>
                          <a14:foregroundMark x1="29370" y1="9807" x2="28940" y2="18006"/>
                          <a14:foregroundMark x1="28940" y1="18006" x2="27364" y2="21061"/>
                          <a14:foregroundMark x1="33524" y1="9003" x2="36676" y2="10772"/>
                          <a14:foregroundMark x1="32665" y1="13666" x2="38109" y2="13987"/>
                          <a14:foregroundMark x1="34241" y1="16881" x2="36963" y2="18489"/>
                          <a14:foregroundMark x1="44126" y1="11415" x2="44413" y2="14952"/>
                          <a14:foregroundMark x1="47851" y1="10289" x2="47994" y2="14791"/>
                          <a14:foregroundMark x1="46562" y1="15273" x2="48281" y2="15113"/>
                          <a14:foregroundMark x1="51289" y1="9486" x2="51003" y2="16399"/>
                          <a14:foregroundMark x1="52436" y1="11254" x2="60315" y2="11576"/>
                          <a14:foregroundMark x1="60315" y1="11576" x2="61175" y2="8199"/>
                          <a14:foregroundMark x1="56017" y1="13505" x2="62607" y2="13666"/>
                          <a14:foregroundMark x1="58166" y1="16238" x2="59885" y2="18489"/>
                          <a14:foregroundMark x1="64900" y1="11093" x2="67192" y2="14630"/>
                          <a14:foregroundMark x1="67192" y1="14630" x2="65186" y2="11093"/>
                          <a14:foregroundMark x1="68481" y1="12379" x2="69771" y2="12219"/>
                          <a14:foregroundMark x1="69914" y1="9807" x2="69914" y2="14791"/>
                          <a14:foregroundMark x1="67335" y1="11576" x2="64756" y2="14148"/>
                          <a14:foregroundMark x1="69771" y1="16559" x2="69628" y2="14952"/>
                          <a14:foregroundMark x1="72779" y1="16238" x2="72779" y2="7717"/>
                          <a14:foregroundMark x1="72779" y1="7717" x2="70774" y2="5305"/>
                          <a14:foregroundMark x1="87249" y1="10772" x2="87249" y2="10772"/>
                          <a14:foregroundMark x1="36390" y1="11415" x2="38539" y2="11415"/>
                          <a14:foregroundMark x1="62464" y1="9807" x2="62464" y2="9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6" r="25025" b="77936"/>
            <a:stretch/>
          </p:blipFill>
          <p:spPr bwMode="auto">
            <a:xfrm>
              <a:off x="572360" y="1473199"/>
              <a:ext cx="4939440" cy="146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xn--hz2b60wndse43a869b.kr/images/slogan_ban2.png">
              <a:extLst>
                <a:ext uri="{FF2B5EF4-FFF2-40B4-BE49-F238E27FC236}">
                  <a16:creationId xmlns:a16="http://schemas.microsoft.com/office/drawing/2014/main" id="{F5DD0CD6-96E9-461E-9CB6-CA9E6FC125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6" b="34727" l="28940" r="89685">
                          <a14:foregroundMark x1="31948" y1="22026" x2="34241" y2="22830"/>
                          <a14:foregroundMark x1="34527" y1="25080" x2="36819" y2="25402"/>
                          <a14:foregroundMark x1="28940" y1="27492" x2="31948" y2="29260"/>
                          <a14:foregroundMark x1="31948" y1="29260" x2="37966" y2="29904"/>
                          <a14:foregroundMark x1="41977" y1="22990" x2="44986" y2="22830"/>
                          <a14:foregroundMark x1="48138" y1="23151" x2="48138" y2="29260"/>
                          <a14:foregroundMark x1="53152" y1="23473" x2="53582" y2="24277"/>
                          <a14:foregroundMark x1="58453" y1="24116" x2="58309" y2="30386"/>
                          <a14:foregroundMark x1="63897" y1="24277" x2="62607" y2="27814"/>
                          <a14:foregroundMark x1="62607" y1="27814" x2="62178" y2="28296"/>
                          <a14:foregroundMark x1="70344" y1="23473" x2="69914" y2="31994"/>
                          <a14:foregroundMark x1="69914" y1="31994" x2="68625" y2="34084"/>
                          <a14:foregroundMark x1="75645" y1="21865" x2="76648" y2="22026"/>
                          <a14:foregroundMark x1="85530" y1="27974" x2="88539" y2="25723"/>
                          <a14:foregroundMark x1="88539" y1="25723" x2="89828" y2="23955"/>
                          <a14:foregroundMark x1="66332" y1="25563" x2="67192" y2="26045"/>
                          <a14:foregroundMark x1="86676" y1="9486" x2="86676" y2="9486"/>
                          <a14:foregroundMark x1="53009" y1="26849" x2="54585" y2="30386"/>
                          <a14:foregroundMark x1="54585" y1="30386" x2="52865" y2="28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2" t="20389" r="7624" b="63315"/>
            <a:stretch/>
          </p:blipFill>
          <p:spPr bwMode="auto">
            <a:xfrm>
              <a:off x="5625009" y="1816367"/>
              <a:ext cx="5007798" cy="112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9B2F69FD-4B19-46E3-AC64-30402F5FB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53" y="5119427"/>
            <a:ext cx="6870605" cy="136892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4208983-7399-432C-8DAA-D36129B31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055" y="3871321"/>
            <a:ext cx="7858439" cy="133665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6D714FF-46FA-4404-86CA-B8FB9B916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8072" y="2311878"/>
            <a:ext cx="7212068" cy="1518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7BD7F4-64C1-412E-BC0C-224D935EF54B}"/>
              </a:ext>
            </a:extLst>
          </p:cNvPr>
          <p:cNvSpPr txBox="1"/>
          <p:nvPr/>
        </p:nvSpPr>
        <p:spPr>
          <a:xfrm>
            <a:off x="1992293" y="1404853"/>
            <a:ext cx="8116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4</a:t>
            </a:r>
            <a:r>
              <a:rPr lang="ko-KR" altLang="en-US" sz="3200" dirty="0">
                <a:solidFill>
                  <a:schemeClr val="bg1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단계 공부 습관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9CB3DF2-825B-4E3D-85C1-DDA03CB3A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3787" y="835712"/>
            <a:ext cx="7312079" cy="15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2F05C01-2593-4426-A69B-0D194F42BFDF}"/>
              </a:ext>
            </a:extLst>
          </p:cNvPr>
          <p:cNvSpPr/>
          <p:nvPr/>
        </p:nvSpPr>
        <p:spPr>
          <a:xfrm>
            <a:off x="155645" y="155643"/>
            <a:ext cx="11896927" cy="6498076"/>
          </a:xfrm>
          <a:prstGeom prst="rect">
            <a:avLst/>
          </a:prstGeom>
          <a:gradFill>
            <a:gsLst>
              <a:gs pos="0">
                <a:srgbClr val="FF5050"/>
              </a:gs>
              <a:gs pos="100000">
                <a:srgbClr val="CC33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C84AFF-5BCB-49AC-8AB8-DACCC834B2DA}"/>
              </a:ext>
            </a:extLst>
          </p:cNvPr>
          <p:cNvSpPr/>
          <p:nvPr/>
        </p:nvSpPr>
        <p:spPr>
          <a:xfrm>
            <a:off x="311285" y="369651"/>
            <a:ext cx="11585643" cy="6118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95" y="1026029"/>
            <a:ext cx="3835426" cy="540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303178" y="430377"/>
            <a:ext cx="11585643" cy="599724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en-US" altLang="ko-KR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“</a:t>
            </a:r>
            <a:r>
              <a:rPr lang="ko-KR" altLang="en-US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똑똑하다</a:t>
            </a:r>
            <a:r>
              <a:rPr lang="en-US" altLang="ko-KR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. </a:t>
            </a:r>
            <a:r>
              <a:rPr lang="ko-KR" altLang="en-US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능력 있다</a:t>
            </a:r>
            <a:r>
              <a:rPr lang="en-US" altLang="ko-KR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. </a:t>
            </a:r>
            <a:r>
              <a:rPr lang="ko-KR" altLang="en-US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다 잘한다는 식의</a:t>
            </a:r>
            <a:endParaRPr lang="en-US" altLang="ko-KR" sz="4800" dirty="0">
              <a:solidFill>
                <a:prstClr val="white"/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칭찬은 위험하다</a:t>
            </a:r>
            <a:r>
              <a:rPr lang="en-US" altLang="ko-KR" sz="4800" dirty="0">
                <a:solidFill>
                  <a:prstClr val="white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. </a:t>
            </a:r>
            <a:r>
              <a:rPr lang="ko-KR" altLang="en-US" sz="48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잘한다</a:t>
            </a:r>
            <a:r>
              <a:rPr lang="en-US" altLang="ko-KR" sz="48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, </a:t>
            </a:r>
            <a:r>
              <a:rPr lang="ko-KR" altLang="en-US" sz="48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못한다는</a:t>
            </a:r>
            <a:endParaRPr lang="en-US" altLang="ko-KR" sz="4800" dirty="0">
              <a:solidFill>
                <a:srgbClr val="FFC000"/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48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결과 보다는 잘하는 것과 못하는 것의 </a:t>
            </a:r>
            <a:endParaRPr lang="en-US" altLang="ko-KR" sz="4800" dirty="0">
              <a:solidFill>
                <a:srgbClr val="FFC000"/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48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이유에 대해 함께 생각해 보도록 유도해야 한다</a:t>
            </a:r>
            <a:r>
              <a:rPr lang="en-US" altLang="ko-KR" sz="4800" dirty="0">
                <a:solidFill>
                  <a:srgbClr val="FFC00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.</a:t>
            </a:r>
          </a:p>
          <a:p>
            <a:pPr algn="ctr" eaLnBrk="1" latinLnBrk="1" hangingPunct="1">
              <a:defRPr/>
            </a:pPr>
            <a:r>
              <a:rPr lang="ko-KR" altLang="en-US" sz="4800" dirty="0">
                <a:solidFill>
                  <a:srgbClr val="FF505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노력하면 변할 수 있다는 믿음은</a:t>
            </a:r>
            <a:endParaRPr lang="en-US" altLang="ko-KR" sz="4800" dirty="0">
              <a:solidFill>
                <a:srgbClr val="FF5050"/>
              </a:solidFill>
              <a:latin typeface="a다정다감" panose="02020600000000000000" pitchFamily="18" charset="-127"/>
              <a:ea typeface="a다정다감" panose="02020600000000000000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4800" dirty="0">
                <a:solidFill>
                  <a:srgbClr val="FF505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인생에서 가장 큰 자산이다</a:t>
            </a:r>
            <a:r>
              <a:rPr lang="en-US" altLang="ko-KR" sz="4800" dirty="0">
                <a:solidFill>
                  <a:srgbClr val="FF5050"/>
                </a:solidFill>
                <a:latin typeface="a다정다감" panose="02020600000000000000" pitchFamily="18" charset="-127"/>
                <a:ea typeface="a다정다감" panose="02020600000000000000" pitchFamily="18" charset="-127"/>
              </a:rPr>
              <a:t>.”</a:t>
            </a:r>
            <a:endParaRPr lang="en-US" altLang="ko-KR" sz="5400" dirty="0">
              <a:solidFill>
                <a:srgbClr val="FF5050"/>
              </a:solidFill>
              <a:latin typeface="a옛날사진관5" panose="02020600000000000000" pitchFamily="18" charset="-127"/>
              <a:ea typeface="a옛날사진관5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70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기본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테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테마1" id="{3AAC548C-7A9D-4765-88A9-A97DFC8044FD}" vid="{2A628345-1849-4E0F-AAE6-A87145C32D2D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TM03457444[[fn=기본]]</Template>
  <TotalTime>1627</TotalTime>
  <Words>1312</Words>
  <Application>Microsoft Office PowerPoint</Application>
  <PresentationFormat>와이드스크린</PresentationFormat>
  <Paragraphs>180</Paragraphs>
  <Slides>57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57</vt:i4>
      </vt:variant>
    </vt:vector>
  </HeadingPairs>
  <TitlesOfParts>
    <vt:vector size="74" baseType="lpstr">
      <vt:lpstr>08서울남산체 EB</vt:lpstr>
      <vt:lpstr>a다정다감</vt:lpstr>
      <vt:lpstr>a도깨비</vt:lpstr>
      <vt:lpstr>a시나브로B</vt:lpstr>
      <vt:lpstr>a옛날사진관5</vt:lpstr>
      <vt:lpstr>G마켓 산스 Bold</vt:lpstr>
      <vt:lpstr>HY견고딕</vt:lpstr>
      <vt:lpstr>HY헤드라인M</vt:lpstr>
      <vt:lpstr>경기천년바탕OTF Bold</vt:lpstr>
      <vt:lpstr>굴림</vt:lpstr>
      <vt:lpstr>맑은 고딕</vt:lpstr>
      <vt:lpstr>메이플스토리</vt:lpstr>
      <vt:lpstr>한컴 말랑말랑 Bold</vt:lpstr>
      <vt:lpstr>Arial</vt:lpstr>
      <vt:lpstr>Corbel</vt:lpstr>
      <vt:lpstr>기본</vt:lpstr>
      <vt:lpstr>테마1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물이 끓듯이…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학  교  설  명  회</dc:title>
  <dc:creator>Administrator</dc:creator>
  <cp:lastModifiedBy>Administrator</cp:lastModifiedBy>
  <cp:revision>82</cp:revision>
  <dcterms:created xsi:type="dcterms:W3CDTF">2021-03-24T06:29:28Z</dcterms:created>
  <dcterms:modified xsi:type="dcterms:W3CDTF">2023-03-22T02:42:25Z</dcterms:modified>
</cp:coreProperties>
</file>