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7"/>
  </p:notesMasterIdLst>
  <p:sldIdLst>
    <p:sldId id="256" r:id="rId2"/>
    <p:sldId id="257" r:id="rId3"/>
    <p:sldId id="258" r:id="rId4"/>
    <p:sldId id="371" r:id="rId5"/>
    <p:sldId id="259" r:id="rId6"/>
    <p:sldId id="346" r:id="rId7"/>
    <p:sldId id="314" r:id="rId8"/>
    <p:sldId id="337" r:id="rId9"/>
    <p:sldId id="373" r:id="rId10"/>
    <p:sldId id="374" r:id="rId11"/>
    <p:sldId id="347" r:id="rId12"/>
    <p:sldId id="348" r:id="rId13"/>
    <p:sldId id="350" r:id="rId14"/>
    <p:sldId id="352" r:id="rId15"/>
    <p:sldId id="353" r:id="rId16"/>
    <p:sldId id="355" r:id="rId17"/>
    <p:sldId id="356" r:id="rId18"/>
    <p:sldId id="357" r:id="rId19"/>
    <p:sldId id="358" r:id="rId20"/>
    <p:sldId id="359" r:id="rId21"/>
    <p:sldId id="362" r:id="rId22"/>
    <p:sldId id="361" r:id="rId23"/>
    <p:sldId id="360" r:id="rId24"/>
    <p:sldId id="354" r:id="rId25"/>
    <p:sldId id="351" r:id="rId26"/>
    <p:sldId id="364" r:id="rId27"/>
    <p:sldId id="365" r:id="rId28"/>
    <p:sldId id="366" r:id="rId29"/>
    <p:sldId id="375" r:id="rId30"/>
    <p:sldId id="367" r:id="rId31"/>
    <p:sldId id="370" r:id="rId32"/>
    <p:sldId id="372" r:id="rId33"/>
    <p:sldId id="368" r:id="rId34"/>
    <p:sldId id="369" r:id="rId35"/>
    <p:sldId id="34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3896F-EB8D-4862-9968-38687310C7E8}" type="datetimeFigureOut">
              <a:rPr lang="ko-KR" altLang="en-US" smtClean="0"/>
              <a:t>2022-08-19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82EA-2227-4D93-B2B1-A67BA05B26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80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9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1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81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316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9365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71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0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6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5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5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6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0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8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6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21FF11-63D6-B838-FEF9-4AF612914D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우리 아이 </a:t>
            </a:r>
            <a:br>
              <a:rPr lang="en-US" altLang="ko-KR" dirty="0"/>
            </a:br>
            <a:r>
              <a:rPr lang="ko-KR" altLang="en-US" dirty="0"/>
              <a:t>우울한가요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11385D3-D8C2-C9CE-B427-7A8298E38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/>
              <a:t>성모샘정신건강의학과</a:t>
            </a:r>
            <a:r>
              <a:rPr lang="ko-KR" altLang="en-US" dirty="0"/>
              <a:t> 신혜경</a:t>
            </a:r>
          </a:p>
        </p:txBody>
      </p:sp>
    </p:spTree>
    <p:extLst>
      <p:ext uri="{BB962C8B-B14F-4D97-AF65-F5344CB8AC3E}">
        <p14:creationId xmlns:p14="http://schemas.microsoft.com/office/powerpoint/2010/main" val="593102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주요 우울증 진단 기준 </a:t>
            </a:r>
            <a:r>
              <a:rPr lang="en-US" altLang="ko-KR" sz="4000" dirty="0"/>
              <a:t>(III)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599" y="1616364"/>
            <a:ext cx="6927274" cy="489527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000" dirty="0">
                <a:latin typeface="+mn-ea"/>
              </a:rPr>
              <a:t>다이어트를 하지 않는 중임에도 의미 있는 체중의 저하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또는 체중 증가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한 달에 기존 체중에서 </a:t>
            </a:r>
            <a:r>
              <a:rPr lang="en-US" altLang="ko-KR" sz="2000" dirty="0">
                <a:latin typeface="+mn-ea"/>
              </a:rPr>
              <a:t>5% </a:t>
            </a:r>
            <a:r>
              <a:rPr lang="ko-KR" altLang="en-US" sz="2000" dirty="0">
                <a:latin typeface="+mn-ea"/>
              </a:rPr>
              <a:t>이상 변화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또는 현저한 식욕의 증가 또는 감소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소아의 경우 기대되는 만큼의 체중 증가가 일어나지 않음</a:t>
            </a:r>
            <a:r>
              <a:rPr lang="en-US" altLang="ko-KR" sz="2000" dirty="0">
                <a:latin typeface="+mn-ea"/>
              </a:rPr>
              <a:t>.</a:t>
            </a:r>
          </a:p>
          <a:p>
            <a:r>
              <a:rPr lang="ko-KR" altLang="en-US" sz="2000" dirty="0">
                <a:latin typeface="+mn-ea"/>
              </a:rPr>
              <a:t>불면 또는 지나치게 잠이 많이 옴</a:t>
            </a:r>
            <a:r>
              <a:rPr lang="en-US" altLang="ko-KR" sz="2000" dirty="0">
                <a:latin typeface="+mn-ea"/>
              </a:rPr>
              <a:t>.</a:t>
            </a:r>
          </a:p>
          <a:p>
            <a:r>
              <a:rPr lang="ko-KR" altLang="en-US" sz="2000" dirty="0">
                <a:latin typeface="+mn-ea"/>
              </a:rPr>
              <a:t>정신운동 초조 또는 지체</a:t>
            </a:r>
          </a:p>
          <a:p>
            <a:r>
              <a:rPr lang="ko-KR" altLang="en-US" sz="2000" dirty="0">
                <a:latin typeface="+mn-ea"/>
              </a:rPr>
              <a:t>피로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에너지 저하</a:t>
            </a:r>
          </a:p>
          <a:p>
            <a:r>
              <a:rPr lang="ko-KR" altLang="en-US" sz="2000" dirty="0">
                <a:latin typeface="+mn-ea"/>
              </a:rPr>
              <a:t>무가치한 느낌 또는 부적절할 정도로 지나친 죄책감</a:t>
            </a:r>
          </a:p>
          <a:p>
            <a:r>
              <a:rPr lang="ko-KR" altLang="en-US" sz="2000" dirty="0">
                <a:latin typeface="+mn-ea"/>
              </a:rPr>
              <a:t>생각하거나 집중할 수 있는 능력의 저하 또는 결정을 내리지 못함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우유부단해짐</a:t>
            </a:r>
            <a:r>
              <a:rPr lang="en-US" altLang="ko-KR" sz="2000" dirty="0">
                <a:latin typeface="+mn-ea"/>
              </a:rPr>
              <a:t>)</a:t>
            </a:r>
          </a:p>
          <a:p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죽음에 대한 공포만이 아닌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죽음에 대한 반복적인 생각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특별한 계획이 없는 반복적인 자살 사고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자살시도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또는 자살을 시행하기 위한 구체적인 계획 </a:t>
            </a:r>
          </a:p>
          <a:p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927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1. </a:t>
            </a:r>
            <a:r>
              <a:rPr lang="ko-KR" altLang="en-US" sz="3200" dirty="0" err="1"/>
              <a:t>흥미결여</a:t>
            </a:r>
            <a:endParaRPr lang="ko-KR" altLang="en-US" sz="32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797965" cy="3880773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평소 즐기던 활동이 더 이상 재미가 없다 </a:t>
            </a:r>
            <a:endParaRPr lang="en-US" altLang="ko-KR" sz="2000" dirty="0"/>
          </a:p>
          <a:p>
            <a:r>
              <a:rPr lang="ko-KR" altLang="en-US" sz="2000" dirty="0"/>
              <a:t>집</a:t>
            </a:r>
            <a:r>
              <a:rPr lang="en-US" altLang="ko-KR" sz="2000" dirty="0"/>
              <a:t>, </a:t>
            </a:r>
            <a:r>
              <a:rPr lang="ko-KR" altLang="en-US" sz="2000" dirty="0"/>
              <a:t>학교</a:t>
            </a:r>
            <a:r>
              <a:rPr lang="en-US" altLang="ko-KR" sz="2000" dirty="0"/>
              <a:t>, </a:t>
            </a:r>
            <a:r>
              <a:rPr lang="ko-KR" altLang="en-US" sz="2000" dirty="0"/>
              <a:t>사회에서 거의 모든 것에 대해 흥미를 잃는다 </a:t>
            </a:r>
            <a:endParaRPr lang="en-US" altLang="ko-KR" sz="2000" dirty="0"/>
          </a:p>
          <a:p>
            <a:r>
              <a:rPr lang="ko-KR" altLang="en-US" sz="2000" dirty="0"/>
              <a:t>동기 부여가 어렵다 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☆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가족 대화나 활동에 참여하지 않고 공상에 잠긴다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많이 누워있는다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많은 것을 불평하고 쉽게 지루해 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만사를 귀찮아 한다 </a:t>
            </a:r>
          </a:p>
        </p:txBody>
      </p:sp>
    </p:spTree>
    <p:extLst>
      <p:ext uri="{BB962C8B-B14F-4D97-AF65-F5344CB8AC3E}">
        <p14:creationId xmlns:p14="http://schemas.microsoft.com/office/powerpoint/2010/main" val="2047194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2. </a:t>
            </a:r>
            <a:r>
              <a:rPr lang="ko-KR" altLang="en-US" sz="3200" dirty="0"/>
              <a:t>식욕 변화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/>
              <a:t>음식을 먹지 않으면서도 배고프지 않다 </a:t>
            </a:r>
            <a:endParaRPr lang="en-US" altLang="ko-KR" sz="2000" dirty="0"/>
          </a:p>
          <a:p>
            <a:r>
              <a:rPr lang="ko-KR" altLang="en-US" sz="2000" dirty="0"/>
              <a:t>음식을 먹고 있으면서도 더 먹으려고 한다 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평소보다 더 먹거나 덜 먹는다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급식을 거른다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배가 아프다 등의 이야기를 자주 한다 </a:t>
            </a:r>
            <a:endParaRPr lang="en-US" altLang="ko-KR" sz="2000" dirty="0"/>
          </a:p>
          <a:p>
            <a:pPr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134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3. </a:t>
            </a:r>
            <a:r>
              <a:rPr lang="ko-KR" altLang="en-US" sz="3200" dirty="0"/>
              <a:t>수면변화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잠을 </a:t>
            </a:r>
            <a:r>
              <a:rPr lang="ko-KR" altLang="en-US" sz="2000" dirty="0" err="1"/>
              <a:t>못들거나</a:t>
            </a:r>
            <a:r>
              <a:rPr lang="ko-KR" altLang="en-US" sz="2000" dirty="0"/>
              <a:t> 유지가 힘들거나 일찍 깬다 </a:t>
            </a:r>
            <a:endParaRPr lang="en-US" altLang="ko-KR" sz="2000" dirty="0"/>
          </a:p>
          <a:p>
            <a:r>
              <a:rPr lang="ko-KR" altLang="en-US" sz="2000" dirty="0"/>
              <a:t>과도하게 잔다 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/>
              <a:t>☆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하품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졸리움</a:t>
            </a:r>
            <a:r>
              <a:rPr lang="en-US" altLang="ko-KR" sz="2000" dirty="0"/>
              <a:t>. </a:t>
            </a:r>
            <a:r>
              <a:rPr lang="ko-KR" altLang="en-US" sz="2000" dirty="0"/>
              <a:t>부적절한 시간에 잔다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수업시간에 집중 못하고 잠을 잔다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항상 피곤해 보이거나 안절부절 못한다 </a:t>
            </a:r>
            <a:endParaRPr lang="en-US" altLang="ko-KR" sz="2000" dirty="0"/>
          </a:p>
          <a:p>
            <a:pPr>
              <a:buFontTx/>
              <a:buChar char="-"/>
            </a:pP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380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4. </a:t>
            </a:r>
            <a:r>
              <a:rPr lang="ko-KR" altLang="en-US" sz="3200" dirty="0"/>
              <a:t>에너지 저하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/>
              <a:t>귀찮고 피곤해 한다</a:t>
            </a:r>
            <a:r>
              <a:rPr lang="en-US" altLang="ko-KR" sz="2000" dirty="0"/>
              <a:t>.</a:t>
            </a:r>
          </a:p>
          <a:p>
            <a:r>
              <a:rPr lang="ko-KR" altLang="en-US" sz="2000" dirty="0"/>
              <a:t>힘이 없다고 한다</a:t>
            </a:r>
            <a:r>
              <a:rPr lang="en-US" altLang="ko-KR" sz="2000" dirty="0"/>
              <a:t>.</a:t>
            </a:r>
            <a:br>
              <a:rPr lang="en-US" altLang="ko-KR" sz="2000" dirty="0"/>
            </a:br>
            <a:endParaRPr lang="en-US" altLang="ko-KR" sz="2000" dirty="0"/>
          </a:p>
          <a:p>
            <a:pPr marL="0" indent="0">
              <a:buNone/>
            </a:pP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움직임이 느리고 에너지 수준이 낮다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과제를 미루고 쌓아 두거나 대충 한다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50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5. </a:t>
            </a:r>
            <a:r>
              <a:rPr lang="ko-KR" altLang="en-US" sz="3200" dirty="0"/>
              <a:t>자기 비난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6862619" cy="3880773"/>
          </a:xfrm>
        </p:spPr>
        <p:txBody>
          <a:bodyPr>
            <a:noAutofit/>
          </a:bodyPr>
          <a:lstStyle/>
          <a:p>
            <a:r>
              <a:rPr lang="ko-KR" altLang="en-US" sz="2000" dirty="0"/>
              <a:t>자신</a:t>
            </a:r>
            <a:r>
              <a:rPr lang="en-US" altLang="ko-KR" sz="2000" dirty="0"/>
              <a:t>, </a:t>
            </a:r>
            <a:r>
              <a:rPr lang="ko-KR" altLang="en-US" sz="2000" dirty="0"/>
              <a:t>남</a:t>
            </a:r>
            <a:r>
              <a:rPr lang="en-US" altLang="ko-KR" sz="2000" dirty="0"/>
              <a:t>, </a:t>
            </a:r>
            <a:r>
              <a:rPr lang="ko-KR" altLang="en-US" sz="2000" dirty="0"/>
              <a:t>모든 것이 잘못되었다고 생각하며 비판적이다 </a:t>
            </a:r>
            <a:endParaRPr lang="en-US" altLang="ko-KR" sz="2000" dirty="0"/>
          </a:p>
          <a:p>
            <a:r>
              <a:rPr lang="ko-KR" altLang="en-US" sz="2000" dirty="0"/>
              <a:t>자기 잘못이라고 느낀다 </a:t>
            </a:r>
            <a:endParaRPr lang="en-US" altLang="ko-KR" sz="2000" dirty="0"/>
          </a:p>
          <a:p>
            <a:r>
              <a:rPr lang="ko-KR" altLang="en-US" sz="2000" dirty="0"/>
              <a:t>자존감이 낮아진다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</a:t>
            </a:r>
            <a:br>
              <a:rPr lang="en-US" altLang="ko-KR" sz="2000" dirty="0"/>
            </a:br>
            <a:r>
              <a:rPr lang="ko-KR" altLang="en-US" sz="2000" dirty="0"/>
              <a:t>☆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“ </a:t>
            </a:r>
            <a:r>
              <a:rPr lang="ko-KR" altLang="en-US" sz="2000" dirty="0"/>
              <a:t>가치 없다</a:t>
            </a:r>
            <a:r>
              <a:rPr lang="en-US" altLang="ko-KR" sz="2000" dirty="0"/>
              <a:t>” , </a:t>
            </a:r>
            <a:r>
              <a:rPr lang="ko-KR" altLang="en-US" sz="2000" dirty="0"/>
              <a:t>잘하는 것이 없다고 말한다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내 잘못이다고 이야기 한다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사랑</a:t>
            </a:r>
            <a:r>
              <a:rPr lang="en-US" altLang="ko-KR" sz="2000" dirty="0"/>
              <a:t>, </a:t>
            </a:r>
            <a:r>
              <a:rPr lang="ko-KR" altLang="en-US" sz="2000" dirty="0"/>
              <a:t>인정을 못 받는다고 말한다</a:t>
            </a:r>
            <a:r>
              <a:rPr lang="en-US" altLang="ko-KR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형제 자매와 불편해지고 예민하고 짜증을 잘 낸다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762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19" y="609600"/>
            <a:ext cx="7130474" cy="1320800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6. </a:t>
            </a:r>
            <a:r>
              <a:rPr lang="ko-KR" altLang="en-US" sz="3200" dirty="0"/>
              <a:t>무기력감</a:t>
            </a:r>
            <a:r>
              <a:rPr lang="en-US" altLang="ko-KR" sz="3200" dirty="0"/>
              <a:t>, </a:t>
            </a:r>
            <a:r>
              <a:rPr lang="ko-KR" altLang="en-US" sz="3200" dirty="0"/>
              <a:t>걱정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자신</a:t>
            </a:r>
            <a:r>
              <a:rPr lang="en-US" altLang="ko-KR" sz="2000" dirty="0"/>
              <a:t>, </a:t>
            </a:r>
            <a:r>
              <a:rPr lang="ko-KR" altLang="en-US" sz="2000" dirty="0"/>
              <a:t>세상 일에 부담을 느낀다 </a:t>
            </a:r>
            <a:endParaRPr lang="en-US" altLang="ko-KR" sz="2000" dirty="0"/>
          </a:p>
          <a:p>
            <a:r>
              <a:rPr lang="ko-KR" altLang="en-US" sz="2000" dirty="0"/>
              <a:t>통제할 수 없는 일까지 걱정하고 두려워 한다 </a:t>
            </a:r>
            <a:endParaRPr lang="en-US" altLang="ko-KR" sz="2000" dirty="0"/>
          </a:p>
          <a:p>
            <a:pPr marL="0" indent="0">
              <a:buNone/>
            </a:pPr>
            <a:br>
              <a:rPr lang="en-US" altLang="ko-KR" sz="2000" dirty="0"/>
            </a:b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난 할 수 없다</a:t>
            </a:r>
            <a:r>
              <a:rPr lang="en-US" altLang="ko-KR" sz="2000" dirty="0"/>
              <a:t>, </a:t>
            </a:r>
            <a:r>
              <a:rPr lang="ko-KR" altLang="en-US" sz="2000" dirty="0"/>
              <a:t>희망이 없다고 말한다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과거 잘했던 일도 할 수 없고</a:t>
            </a:r>
            <a:r>
              <a:rPr lang="en-US" altLang="ko-KR" sz="2000" dirty="0"/>
              <a:t>, </a:t>
            </a:r>
            <a:r>
              <a:rPr lang="ko-KR" altLang="en-US" sz="2000" dirty="0"/>
              <a:t>특정한 것 뿐 아니라 모든 일에 어려움을 느끼고 쉽게 포기한다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실수나 사소한 일이 안되면 우울감에 압도된다</a:t>
            </a:r>
            <a:r>
              <a:rPr lang="en-US" altLang="ko-KR" sz="2000" dirty="0"/>
              <a:t>.  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5401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</a:t>
            </a:r>
            <a:br>
              <a:rPr lang="en-US" altLang="ko-KR" sz="3200" dirty="0"/>
            </a:br>
            <a:r>
              <a:rPr lang="en-US" altLang="ko-KR" sz="3200" dirty="0"/>
              <a:t>7. </a:t>
            </a:r>
            <a:r>
              <a:rPr lang="ko-KR" altLang="en-US" sz="3200" dirty="0"/>
              <a:t>주의집중력 저하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/>
              <a:t>(</a:t>
            </a:r>
            <a:r>
              <a:rPr lang="ko-KR" altLang="en-US" sz="2000" dirty="0"/>
              <a:t>두려움</a:t>
            </a:r>
            <a:r>
              <a:rPr lang="en-US" altLang="ko-KR" sz="2000" dirty="0"/>
              <a:t>, </a:t>
            </a:r>
            <a:r>
              <a:rPr lang="ko-KR" altLang="en-US" sz="2000" dirty="0"/>
              <a:t>염려로</a:t>
            </a:r>
            <a:r>
              <a:rPr lang="en-US" altLang="ko-KR" sz="2000" dirty="0"/>
              <a:t>) </a:t>
            </a:r>
            <a:r>
              <a:rPr lang="ko-KR" altLang="en-US" sz="2000" dirty="0"/>
              <a:t>집중하지 못한다 </a:t>
            </a:r>
            <a:endParaRPr lang="en-US" altLang="ko-KR" sz="2000" dirty="0"/>
          </a:p>
          <a:p>
            <a:r>
              <a:rPr lang="ko-KR" altLang="en-US" sz="2000" dirty="0"/>
              <a:t>해야 할 일을 기억하지 못하고 잊어버린다 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주의 분산</a:t>
            </a:r>
            <a:r>
              <a:rPr lang="en-US" altLang="ko-KR" sz="2000" dirty="0"/>
              <a:t>, </a:t>
            </a:r>
            <a:r>
              <a:rPr lang="ko-KR" altLang="en-US" sz="2000" dirty="0"/>
              <a:t>해야 할 일 </a:t>
            </a:r>
            <a:r>
              <a:rPr lang="en-US" altLang="ko-KR" sz="2000" dirty="0"/>
              <a:t>&amp; </a:t>
            </a:r>
            <a:r>
              <a:rPr lang="ko-KR" altLang="en-US" sz="2000" dirty="0"/>
              <a:t>물건을 잃어버린다 </a:t>
            </a:r>
            <a:r>
              <a:rPr lang="en-US" altLang="ko-KR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일을 시작해도 끝내지 못한다 </a:t>
            </a:r>
            <a:r>
              <a:rPr lang="en-US" altLang="ko-KR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지시</a:t>
            </a:r>
            <a:r>
              <a:rPr lang="en-US" altLang="ko-KR" sz="2000" dirty="0"/>
              <a:t>, </a:t>
            </a:r>
            <a:r>
              <a:rPr lang="ko-KR" altLang="en-US" sz="2000" dirty="0"/>
              <a:t>주의</a:t>
            </a:r>
            <a:r>
              <a:rPr lang="en-US" altLang="ko-KR" sz="2000" dirty="0"/>
              <a:t>, </a:t>
            </a:r>
            <a:r>
              <a:rPr lang="ko-KR" altLang="en-US" sz="2000" dirty="0"/>
              <a:t>남이 말하는 것을 안 듣거나 놓친다</a:t>
            </a:r>
            <a:r>
              <a:rPr lang="en-US" altLang="ko-KR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성적이 떨어진다 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8975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8. </a:t>
            </a:r>
            <a:r>
              <a:rPr lang="ko-KR" altLang="en-US" sz="3200" dirty="0"/>
              <a:t>자살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죽음과 자살에 관해 생각</a:t>
            </a:r>
            <a:r>
              <a:rPr lang="en-US" altLang="ko-KR" sz="2000" dirty="0"/>
              <a:t>, </a:t>
            </a:r>
            <a:r>
              <a:rPr lang="ko-KR" altLang="en-US" sz="2000" dirty="0"/>
              <a:t>시도한다</a:t>
            </a:r>
            <a:r>
              <a:rPr lang="en-US" altLang="ko-KR" sz="2000" dirty="0"/>
              <a:t>. </a:t>
            </a:r>
          </a:p>
          <a:p>
            <a:pPr marL="0" indent="0">
              <a:buNone/>
            </a:pPr>
            <a:r>
              <a:rPr lang="en-US" altLang="ko-KR" sz="2000" dirty="0"/>
              <a:t>   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죽음에 대해 말하거나</a:t>
            </a:r>
            <a:r>
              <a:rPr lang="en-US" altLang="ko-KR" sz="2000" dirty="0"/>
              <a:t>, </a:t>
            </a:r>
            <a:r>
              <a:rPr lang="ko-KR" altLang="en-US" sz="2000" dirty="0"/>
              <a:t>글로 쓴다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타인의 죽음에 과한 관심과 반응을 보인다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음악</a:t>
            </a:r>
            <a:r>
              <a:rPr lang="en-US" altLang="ko-KR" sz="2000" dirty="0"/>
              <a:t>, </a:t>
            </a:r>
            <a:r>
              <a:rPr lang="ko-KR" altLang="en-US" sz="2000" dirty="0"/>
              <a:t>책</a:t>
            </a:r>
            <a:r>
              <a:rPr lang="en-US" altLang="ko-KR" sz="2000" dirty="0"/>
              <a:t>, TV, </a:t>
            </a:r>
            <a:r>
              <a:rPr lang="ko-KR" altLang="en-US" sz="2000" dirty="0"/>
              <a:t>인터넷에서 삶의 무가치감</a:t>
            </a:r>
            <a:r>
              <a:rPr lang="en-US" altLang="ko-KR" sz="2000" dirty="0"/>
              <a:t>, </a:t>
            </a:r>
            <a:r>
              <a:rPr lang="ko-KR" altLang="en-US" sz="2000" dirty="0"/>
              <a:t>허무감을 간접적으로 경험하려 한다 </a:t>
            </a:r>
          </a:p>
        </p:txBody>
      </p:sp>
    </p:spTree>
    <p:extLst>
      <p:ext uri="{BB962C8B-B14F-4D97-AF65-F5344CB8AC3E}">
        <p14:creationId xmlns:p14="http://schemas.microsoft.com/office/powerpoint/2010/main" val="55417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</a:t>
            </a:r>
            <a:br>
              <a:rPr lang="en-US" altLang="ko-KR" sz="3200" dirty="0"/>
            </a:br>
            <a:r>
              <a:rPr lang="en-US" altLang="ko-KR" sz="3200" dirty="0"/>
              <a:t>9. </a:t>
            </a:r>
            <a:r>
              <a:rPr lang="ko-KR" altLang="en-US" sz="3200" dirty="0"/>
              <a:t>공격적</a:t>
            </a:r>
            <a:r>
              <a:rPr lang="en-US" altLang="ko-KR" sz="3200" dirty="0"/>
              <a:t>, </a:t>
            </a:r>
            <a:r>
              <a:rPr lang="ko-KR" altLang="en-US" sz="3200" dirty="0"/>
              <a:t>부정적 행동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공격적이거나 부정적인 행동을 나타낸다</a:t>
            </a:r>
            <a:r>
              <a:rPr lang="en-US" altLang="ko-KR" sz="2000" dirty="0"/>
              <a:t> </a:t>
            </a:r>
          </a:p>
          <a:p>
            <a:pPr marL="0" indent="0">
              <a:buNone/>
            </a:pPr>
            <a:r>
              <a:rPr lang="en-US" altLang="ko-KR" sz="2000" dirty="0"/>
              <a:t>   </a:t>
            </a:r>
            <a:br>
              <a:rPr lang="en-US" altLang="ko-KR" sz="2000" dirty="0"/>
            </a:br>
            <a:r>
              <a:rPr lang="en-US" altLang="ko-KR" sz="2000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사람한테 부정적으로 반응한다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인내심이 적고 통제력을 쉽게 잃는다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소리지르고</a:t>
            </a:r>
            <a:r>
              <a:rPr lang="en-US" altLang="ko-KR" sz="2000" dirty="0"/>
              <a:t>, </a:t>
            </a:r>
            <a:r>
              <a:rPr lang="ko-KR" altLang="en-US" sz="2000" dirty="0"/>
              <a:t>말대꾸</a:t>
            </a:r>
            <a:r>
              <a:rPr lang="en-US" altLang="ko-KR" sz="2000" dirty="0"/>
              <a:t>, </a:t>
            </a:r>
            <a:r>
              <a:rPr lang="ko-KR" altLang="en-US" sz="2000" dirty="0"/>
              <a:t>물건을 던진다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싸우고 공격적이다  </a:t>
            </a:r>
          </a:p>
        </p:txBody>
      </p:sp>
    </p:spTree>
    <p:extLst>
      <p:ext uri="{BB962C8B-B14F-4D97-AF65-F5344CB8AC3E}">
        <p14:creationId xmlns:p14="http://schemas.microsoft.com/office/powerpoint/2010/main" val="20392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79F4CE-9386-088C-75AA-2CA37224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/>
              <a:t>우울증</a:t>
            </a:r>
            <a:r>
              <a:rPr lang="en-US" altLang="ko-KR" sz="3000" dirty="0"/>
              <a:t>?</a:t>
            </a:r>
            <a:endParaRPr lang="ko-KR" altLang="en-US" sz="30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00D450B1-3908-4D98-3A44-E130AD769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691" y="2052914"/>
            <a:ext cx="4410590" cy="3370492"/>
          </a:xfrm>
        </p:spPr>
      </p:pic>
    </p:spTree>
    <p:extLst>
      <p:ext uri="{BB962C8B-B14F-4D97-AF65-F5344CB8AC3E}">
        <p14:creationId xmlns:p14="http://schemas.microsoft.com/office/powerpoint/2010/main" val="1942576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</a:t>
            </a:r>
            <a:br>
              <a:rPr lang="en-US" altLang="ko-KR" sz="3200" dirty="0"/>
            </a:br>
            <a:r>
              <a:rPr lang="en-US" altLang="ko-KR" sz="3200" dirty="0"/>
              <a:t>10. </a:t>
            </a:r>
            <a:r>
              <a:rPr lang="ko-KR" altLang="en-US" sz="3200" dirty="0"/>
              <a:t>과잉 행동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33310" cy="3880773"/>
          </a:xfrm>
        </p:spPr>
        <p:txBody>
          <a:bodyPr>
            <a:normAutofit/>
          </a:bodyPr>
          <a:lstStyle/>
          <a:p>
            <a:r>
              <a:rPr lang="ko-KR" altLang="en-US" sz="2000" dirty="0"/>
              <a:t>가만히 있지 못하고 계속 움직인다</a:t>
            </a:r>
            <a:r>
              <a:rPr lang="en-US" altLang="ko-KR" sz="2000" dirty="0"/>
              <a:t> </a:t>
            </a:r>
          </a:p>
          <a:p>
            <a:pPr marL="0" indent="0">
              <a:buNone/>
            </a:pPr>
            <a:r>
              <a:rPr lang="en-US" altLang="ko-KR" sz="2000" dirty="0"/>
              <a:t>   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(</a:t>
            </a:r>
            <a:r>
              <a:rPr lang="ko-KR" altLang="en-US" sz="2000" dirty="0"/>
              <a:t>불안</a:t>
            </a:r>
            <a:r>
              <a:rPr lang="en-US" altLang="ko-KR" sz="2000" dirty="0"/>
              <a:t>&amp;</a:t>
            </a:r>
            <a:r>
              <a:rPr lang="ko-KR" altLang="en-US" sz="2000" dirty="0"/>
              <a:t>혼란으로</a:t>
            </a:r>
            <a:r>
              <a:rPr lang="en-US" altLang="ko-KR" sz="2000" dirty="0"/>
              <a:t>) </a:t>
            </a:r>
            <a:r>
              <a:rPr lang="ko-KR" altLang="en-US" sz="2000" dirty="0"/>
              <a:t>안절부절 못하고</a:t>
            </a:r>
            <a:r>
              <a:rPr lang="en-US" altLang="ko-KR" sz="2000" dirty="0"/>
              <a:t>, </a:t>
            </a:r>
            <a:r>
              <a:rPr lang="ko-KR" altLang="en-US" sz="2000" dirty="0"/>
              <a:t>과잉행동을 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(</a:t>
            </a:r>
            <a:r>
              <a:rPr lang="ko-KR" altLang="en-US" sz="2000" dirty="0"/>
              <a:t>실망</a:t>
            </a:r>
            <a:r>
              <a:rPr lang="en-US" altLang="ko-KR" sz="2000" dirty="0"/>
              <a:t>, </a:t>
            </a:r>
            <a:r>
              <a:rPr lang="ko-KR" altLang="en-US" sz="2000" dirty="0"/>
              <a:t>좌절을 못 견디고</a:t>
            </a:r>
            <a:r>
              <a:rPr lang="en-US" altLang="ko-KR" sz="2000" dirty="0"/>
              <a:t>) </a:t>
            </a:r>
            <a:r>
              <a:rPr lang="ko-KR" altLang="en-US" sz="2000" dirty="0"/>
              <a:t>불필요한 말</a:t>
            </a:r>
            <a:r>
              <a:rPr lang="en-US" altLang="ko-KR" sz="2000" dirty="0"/>
              <a:t>, </a:t>
            </a:r>
            <a:r>
              <a:rPr lang="ko-KR" altLang="en-US" sz="2000" dirty="0"/>
              <a:t>움직인다</a:t>
            </a:r>
            <a:r>
              <a:rPr lang="en-US" altLang="ko-KR" sz="2000" dirty="0"/>
              <a:t>. </a:t>
            </a:r>
          </a:p>
          <a:p>
            <a:pPr>
              <a:buFontTx/>
              <a:buChar char="-"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303233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526C81-AF04-B6B6-F62F-BA0D3185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3200" dirty="0"/>
              <a:t>어떻게 알아볼까</a:t>
            </a:r>
            <a:r>
              <a:rPr lang="en-US" altLang="ko-KR" sz="3200" dirty="0"/>
              <a:t>? – </a:t>
            </a:r>
            <a:br>
              <a:rPr lang="en-US" altLang="ko-KR" sz="3200" dirty="0"/>
            </a:br>
            <a:r>
              <a:rPr lang="en-US" altLang="ko-KR" sz="3200" dirty="0"/>
              <a:t>11. </a:t>
            </a:r>
            <a:r>
              <a:rPr lang="ko-KR" altLang="en-US" sz="3200" dirty="0"/>
              <a:t>신체증상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89E77A-0908-120B-AF40-D8C702BB1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몸이 불편하고 좋지 않다고 느낀다</a:t>
            </a:r>
            <a:endParaRPr lang="en-US" altLang="ko-KR" sz="2000" dirty="0"/>
          </a:p>
          <a:p>
            <a:pPr marL="0" indent="0">
              <a:buNone/>
            </a:pPr>
            <a:r>
              <a:rPr lang="en-US" altLang="ko-KR" sz="2000" dirty="0"/>
              <a:t>   </a:t>
            </a:r>
            <a:br>
              <a:rPr lang="en-US" altLang="ko-KR" sz="2000" dirty="0"/>
            </a:br>
            <a:r>
              <a:rPr lang="en-US" altLang="ko-KR" sz="2000" dirty="0"/>
              <a:t>  </a:t>
            </a:r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☆ 집에서 관찰 가능한 지표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두통</a:t>
            </a:r>
            <a:r>
              <a:rPr lang="en-US" altLang="ko-KR" sz="2000" dirty="0"/>
              <a:t>, </a:t>
            </a:r>
            <a:r>
              <a:rPr lang="ko-KR" altLang="en-US" sz="2000" dirty="0"/>
              <a:t>복통</a:t>
            </a:r>
            <a:r>
              <a:rPr lang="en-US" altLang="ko-KR" sz="2000" dirty="0"/>
              <a:t>, </a:t>
            </a:r>
            <a:r>
              <a:rPr lang="ko-KR" altLang="en-US" sz="2000" dirty="0"/>
              <a:t>근육통</a:t>
            </a:r>
            <a:r>
              <a:rPr lang="en-US" altLang="ko-KR" sz="2000" dirty="0"/>
              <a:t>, </a:t>
            </a:r>
            <a:r>
              <a:rPr lang="ko-KR" altLang="en-US" sz="2000" dirty="0"/>
              <a:t>애매한 신체 증상을 호소한다</a:t>
            </a:r>
            <a:r>
              <a:rPr lang="en-US" altLang="ko-KR" sz="2000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자주 양호실에 가고 학교를 가지 않으려 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계속 관심을 끌기 위한 행동을 한다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부모 주변을 계속 배회한다</a:t>
            </a:r>
            <a:r>
              <a:rPr lang="en-US" altLang="ko-K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770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4D3EFF-97B0-ED75-FAC8-0D5A8D8D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정상적인 우울감과의 차이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6390F2-3D10-BCB4-802D-3DEAC8CB9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2000" dirty="0"/>
              <a:t>정상인에서 나타나는 우울감과 다르다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스트레스로 인한 변화를 스스로 통제할 수가 없다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상실</a:t>
            </a:r>
            <a:r>
              <a:rPr lang="en-US" altLang="ko-KR" sz="2000" dirty="0"/>
              <a:t>, </a:t>
            </a:r>
            <a:r>
              <a:rPr lang="ko-KR" altLang="en-US" sz="2000" dirty="0"/>
              <a:t>실패로 인한 감정에 압도된다</a:t>
            </a:r>
            <a:r>
              <a:rPr lang="en-US" altLang="ko-KR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2000" dirty="0"/>
              <a:t> </a:t>
            </a:r>
            <a:r>
              <a:rPr lang="ko-KR" altLang="en-US" sz="2000" dirty="0"/>
              <a:t>우울 증상이 매일</a:t>
            </a:r>
            <a:r>
              <a:rPr lang="en-US" altLang="ko-KR" sz="2000" dirty="0"/>
              <a:t>~</a:t>
            </a:r>
            <a:r>
              <a:rPr lang="ko-KR" altLang="en-US" sz="2000" dirty="0"/>
              <a:t>매주 지속된다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흥미 상실</a:t>
            </a:r>
            <a:r>
              <a:rPr lang="en-US" altLang="ko-KR" sz="2000" dirty="0"/>
              <a:t>, </a:t>
            </a:r>
            <a:r>
              <a:rPr lang="ko-KR" altLang="en-US" sz="2000" dirty="0"/>
              <a:t>수면 </a:t>
            </a:r>
            <a:r>
              <a:rPr lang="en-US" altLang="ko-KR" sz="2000" dirty="0"/>
              <a:t>&amp; </a:t>
            </a:r>
            <a:r>
              <a:rPr lang="ko-KR" altLang="en-US" sz="2000" dirty="0"/>
              <a:t>식욕변화</a:t>
            </a:r>
            <a:r>
              <a:rPr lang="en-US" altLang="ko-KR" sz="2000" dirty="0"/>
              <a:t>, </a:t>
            </a:r>
            <a:r>
              <a:rPr lang="ko-KR" altLang="en-US" sz="2000" dirty="0"/>
              <a:t>에너지 저하와 같은 명백한 우울관련 증상들을 동반한다</a:t>
            </a:r>
            <a:r>
              <a:rPr lang="en-US" altLang="ko-KR" sz="2000" dirty="0"/>
              <a:t>.</a:t>
            </a:r>
            <a:br>
              <a:rPr lang="en-US" altLang="ko-KR" sz="2000" dirty="0"/>
            </a:br>
            <a:endParaRPr lang="en-US" altLang="ko-KR" sz="2000" dirty="0"/>
          </a:p>
          <a:p>
            <a:r>
              <a:rPr lang="ko-KR" altLang="en-US" sz="2000" dirty="0"/>
              <a:t>사춘기 증상과 다르다</a:t>
            </a:r>
            <a:r>
              <a:rPr lang="en-US" altLang="ko-KR" sz="2000" dirty="0"/>
              <a:t>.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지나친 짜증</a:t>
            </a:r>
            <a:r>
              <a:rPr lang="en-US" altLang="ko-KR" sz="2000" dirty="0"/>
              <a:t>, </a:t>
            </a:r>
            <a:r>
              <a:rPr lang="ko-KR" altLang="en-US" sz="2000" dirty="0"/>
              <a:t>변덕</a:t>
            </a:r>
            <a:r>
              <a:rPr lang="en-US" altLang="ko-KR" sz="2000" dirty="0"/>
              <a:t>, </a:t>
            </a:r>
            <a:r>
              <a:rPr lang="ko-KR" altLang="en-US" sz="2000" dirty="0"/>
              <a:t>수면 </a:t>
            </a:r>
            <a:r>
              <a:rPr lang="en-US" altLang="ko-KR" sz="2000" dirty="0"/>
              <a:t>&amp; </a:t>
            </a:r>
            <a:r>
              <a:rPr lang="ko-KR" altLang="en-US" sz="2000" dirty="0"/>
              <a:t>식욕변화</a:t>
            </a:r>
            <a:r>
              <a:rPr lang="en-US" altLang="ko-KR" sz="2000" dirty="0"/>
              <a:t>, </a:t>
            </a:r>
            <a:r>
              <a:rPr lang="ko-KR" altLang="en-US" sz="2000" dirty="0"/>
              <a:t>일상생활에서의 흥미 상실</a:t>
            </a:r>
            <a:r>
              <a:rPr lang="en-US" altLang="ko-KR" sz="2000" dirty="0"/>
              <a:t>, </a:t>
            </a:r>
            <a:r>
              <a:rPr lang="ko-KR" altLang="en-US" sz="2000" dirty="0"/>
              <a:t>대인관계에 부정적 영향은 사춘기보다 우울증의 신호이다</a:t>
            </a:r>
            <a:r>
              <a:rPr lang="en-US" altLang="ko-KR" sz="2000" dirty="0"/>
              <a:t>.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0091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9B859D-DA08-840F-7552-B2B39C35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우울증의 원인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80FE5C-BE7B-AEF0-7C5F-5A413CB4B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99491"/>
            <a:ext cx="6622475" cy="4858327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000" dirty="0"/>
              <a:t>6~9</a:t>
            </a:r>
            <a:r>
              <a:rPr lang="ko-KR" altLang="en-US" sz="2000" dirty="0"/>
              <a:t>세 </a:t>
            </a:r>
            <a:br>
              <a:rPr lang="en-US" altLang="ko-KR" sz="2000" dirty="0"/>
            </a:br>
            <a:r>
              <a:rPr lang="ko-KR" altLang="en-US" sz="2000" dirty="0"/>
              <a:t>부모와의 싸움</a:t>
            </a:r>
            <a:r>
              <a:rPr lang="en-US" altLang="ko-KR" sz="2000" dirty="0"/>
              <a:t>, </a:t>
            </a:r>
            <a:r>
              <a:rPr lang="ko-KR" altLang="en-US" sz="2000" dirty="0"/>
              <a:t>부모의 부부싸움</a:t>
            </a:r>
            <a:r>
              <a:rPr lang="en-US" altLang="ko-KR" sz="2000" dirty="0"/>
              <a:t>, </a:t>
            </a:r>
            <a:r>
              <a:rPr lang="ko-KR" altLang="en-US" sz="2000" dirty="0"/>
              <a:t>친구와의 싸움</a:t>
            </a:r>
            <a:r>
              <a:rPr lang="en-US" altLang="ko-KR" sz="2000" dirty="0"/>
              <a:t>, </a:t>
            </a:r>
            <a:r>
              <a:rPr lang="ko-KR" altLang="en-US" sz="2000" dirty="0"/>
              <a:t>무시당함</a:t>
            </a:r>
            <a:endParaRPr lang="en-US" altLang="ko-KR" sz="2000" dirty="0"/>
          </a:p>
          <a:p>
            <a:r>
              <a:rPr lang="en-US" altLang="ko-KR" sz="2000" dirty="0"/>
              <a:t>9~11</a:t>
            </a:r>
            <a:r>
              <a:rPr lang="ko-KR" altLang="en-US" sz="2000" dirty="0"/>
              <a:t>세 </a:t>
            </a:r>
            <a:br>
              <a:rPr lang="en-US" altLang="ko-KR" sz="2000" dirty="0"/>
            </a:br>
            <a:r>
              <a:rPr lang="ko-KR" altLang="en-US" sz="2000" dirty="0"/>
              <a:t>부모와의 싸움</a:t>
            </a:r>
            <a:r>
              <a:rPr lang="en-US" altLang="ko-KR" sz="2000" dirty="0"/>
              <a:t>, </a:t>
            </a:r>
            <a:r>
              <a:rPr lang="ko-KR" altLang="en-US" sz="2000" dirty="0"/>
              <a:t>부모의 부부싸움</a:t>
            </a:r>
            <a:r>
              <a:rPr lang="en-US" altLang="ko-KR" sz="2000" dirty="0"/>
              <a:t>, </a:t>
            </a:r>
            <a:r>
              <a:rPr lang="ko-KR" altLang="en-US" sz="2000" dirty="0"/>
              <a:t>친구와의 싸움</a:t>
            </a:r>
            <a:r>
              <a:rPr lang="en-US" altLang="ko-KR" sz="2000" dirty="0"/>
              <a:t>, </a:t>
            </a:r>
            <a:r>
              <a:rPr lang="ko-KR" altLang="en-US" sz="2000" dirty="0"/>
              <a:t>시험</a:t>
            </a:r>
            <a:r>
              <a:rPr lang="en-US" altLang="ko-KR" sz="2000" dirty="0"/>
              <a:t>, </a:t>
            </a:r>
            <a:r>
              <a:rPr lang="ko-KR" altLang="en-US" sz="2000" dirty="0"/>
              <a:t>성적</a:t>
            </a:r>
            <a:r>
              <a:rPr lang="en-US" altLang="ko-KR" sz="2000" dirty="0"/>
              <a:t>, </a:t>
            </a:r>
            <a:r>
              <a:rPr lang="ko-KR" altLang="en-US" sz="2000" dirty="0"/>
              <a:t>게임</a:t>
            </a:r>
            <a:r>
              <a:rPr lang="en-US" altLang="ko-KR" sz="2000" dirty="0"/>
              <a:t>, </a:t>
            </a:r>
            <a:r>
              <a:rPr lang="ko-KR" altLang="en-US" sz="2000" dirty="0"/>
              <a:t>운동경기</a:t>
            </a:r>
            <a:r>
              <a:rPr lang="en-US" altLang="ko-KR" sz="2000" dirty="0"/>
              <a:t>, </a:t>
            </a:r>
            <a:r>
              <a:rPr lang="ko-KR" altLang="en-US" sz="2000" dirty="0"/>
              <a:t>책임감으로 짓눌리는 기분</a:t>
            </a:r>
            <a:r>
              <a:rPr lang="en-US" altLang="ko-KR" sz="2000" dirty="0"/>
              <a:t>(</a:t>
            </a:r>
            <a:r>
              <a:rPr lang="ko-KR" altLang="en-US" sz="2000" dirty="0"/>
              <a:t>공부</a:t>
            </a:r>
            <a:r>
              <a:rPr lang="en-US" altLang="ko-KR" sz="2000" dirty="0"/>
              <a:t>, </a:t>
            </a:r>
            <a:r>
              <a:rPr lang="ko-KR" altLang="en-US" sz="2000" dirty="0"/>
              <a:t>학원</a:t>
            </a:r>
            <a:r>
              <a:rPr lang="en-US" altLang="ko-KR" sz="2000" dirty="0"/>
              <a:t>, </a:t>
            </a:r>
            <a:r>
              <a:rPr lang="ko-KR" altLang="en-US" sz="2000" dirty="0"/>
              <a:t>집안일 등</a:t>
            </a:r>
            <a:r>
              <a:rPr lang="en-US" altLang="ko-KR" sz="2000" dirty="0"/>
              <a:t>)</a:t>
            </a:r>
          </a:p>
          <a:p>
            <a:r>
              <a:rPr lang="en-US" altLang="ko-KR" sz="2000" dirty="0"/>
              <a:t>11~13</a:t>
            </a:r>
            <a:r>
              <a:rPr lang="ko-KR" altLang="en-US" sz="2000" dirty="0"/>
              <a:t>세</a:t>
            </a:r>
            <a:br>
              <a:rPr lang="en-US" altLang="ko-KR" sz="2000" dirty="0"/>
            </a:br>
            <a:r>
              <a:rPr lang="ko-KR" altLang="en-US" sz="2000" dirty="0"/>
              <a:t>가정 형편의 변화</a:t>
            </a:r>
            <a:r>
              <a:rPr lang="en-US" altLang="ko-KR" sz="2000" dirty="0"/>
              <a:t>, </a:t>
            </a:r>
            <a:r>
              <a:rPr lang="ko-KR" altLang="en-US" sz="2000" dirty="0"/>
              <a:t>부모의 싸움</a:t>
            </a:r>
            <a:r>
              <a:rPr lang="en-US" altLang="ko-KR" sz="2000" dirty="0"/>
              <a:t>, </a:t>
            </a:r>
            <a:r>
              <a:rPr lang="ko-KR" altLang="en-US" sz="2000" dirty="0"/>
              <a:t>별거</a:t>
            </a:r>
            <a:r>
              <a:rPr lang="en-US" altLang="ko-KR" sz="2000" dirty="0"/>
              <a:t>, </a:t>
            </a:r>
            <a:r>
              <a:rPr lang="ko-KR" altLang="en-US" sz="2000" dirty="0"/>
              <a:t>이혼</a:t>
            </a:r>
            <a:r>
              <a:rPr lang="en-US" altLang="ko-KR" sz="2000" dirty="0"/>
              <a:t>, </a:t>
            </a:r>
            <a:r>
              <a:rPr lang="ko-KR" altLang="en-US" sz="2000" dirty="0"/>
              <a:t>시험</a:t>
            </a:r>
            <a:r>
              <a:rPr lang="en-US" altLang="ko-KR" sz="2000" dirty="0"/>
              <a:t>, </a:t>
            </a:r>
            <a:r>
              <a:rPr lang="ko-KR" altLang="en-US" sz="2000" dirty="0"/>
              <a:t>성적</a:t>
            </a:r>
            <a:r>
              <a:rPr lang="en-US" altLang="ko-KR" sz="2000" dirty="0"/>
              <a:t>, </a:t>
            </a:r>
            <a:r>
              <a:rPr lang="ko-KR" altLang="en-US" sz="2000" dirty="0"/>
              <a:t>외모</a:t>
            </a:r>
            <a:r>
              <a:rPr lang="en-US" altLang="ko-KR" sz="2000" dirty="0"/>
              <a:t>, </a:t>
            </a:r>
            <a:r>
              <a:rPr lang="ko-KR" altLang="en-US" sz="2000" dirty="0"/>
              <a:t>성과 관련된 느낌 신체의 변화</a:t>
            </a:r>
            <a:r>
              <a:rPr lang="en-US" altLang="ko-KR" sz="2000" dirty="0"/>
              <a:t>, </a:t>
            </a:r>
            <a:r>
              <a:rPr lang="ko-KR" altLang="en-US" sz="2000" dirty="0"/>
              <a:t>친구들 사이에서의 인기</a:t>
            </a:r>
            <a:r>
              <a:rPr lang="en-US" altLang="ko-KR" sz="2000" dirty="0"/>
              <a:t>, </a:t>
            </a:r>
            <a:r>
              <a:rPr lang="ko-KR" altLang="en-US" sz="2000" dirty="0"/>
              <a:t>학교</a:t>
            </a:r>
            <a:r>
              <a:rPr lang="en-US" altLang="ko-KR" sz="2000" dirty="0"/>
              <a:t>, </a:t>
            </a:r>
            <a:r>
              <a:rPr lang="ko-KR" altLang="en-US" sz="2000" dirty="0"/>
              <a:t>학원 대회에서의 상이나 인정 받기 </a:t>
            </a:r>
            <a:endParaRPr lang="en-US" altLang="ko-KR" sz="2000" dirty="0"/>
          </a:p>
          <a:p>
            <a:r>
              <a:rPr lang="en-US" altLang="ko-KR" sz="2000" dirty="0"/>
              <a:t>13~19</a:t>
            </a:r>
            <a:r>
              <a:rPr lang="ko-KR" altLang="en-US" sz="2000" dirty="0"/>
              <a:t>세 </a:t>
            </a:r>
            <a:r>
              <a:rPr lang="en-US" altLang="ko-KR" sz="2000" dirty="0"/>
              <a:t> </a:t>
            </a:r>
            <a:br>
              <a:rPr lang="en-US" altLang="ko-KR" sz="2000" dirty="0"/>
            </a:br>
            <a:r>
              <a:rPr lang="ko-KR" altLang="en-US" sz="2000" dirty="0"/>
              <a:t>가정 형편의 변화</a:t>
            </a:r>
            <a:r>
              <a:rPr lang="en-US" altLang="ko-KR" sz="2000" dirty="0"/>
              <a:t>, </a:t>
            </a:r>
            <a:r>
              <a:rPr lang="ko-KR" altLang="en-US" sz="2000" dirty="0"/>
              <a:t>부모의 이혼</a:t>
            </a:r>
            <a:r>
              <a:rPr lang="en-US" altLang="ko-KR" sz="2000" dirty="0"/>
              <a:t>, </a:t>
            </a:r>
            <a:r>
              <a:rPr lang="ko-KR" altLang="en-US" sz="2000" dirty="0"/>
              <a:t>별거</a:t>
            </a:r>
            <a:r>
              <a:rPr lang="en-US" altLang="ko-KR" sz="2000" dirty="0"/>
              <a:t>, </a:t>
            </a:r>
            <a:r>
              <a:rPr lang="ko-KR" altLang="en-US" sz="2000" dirty="0"/>
              <a:t>싸움</a:t>
            </a:r>
            <a:r>
              <a:rPr lang="en-US" altLang="ko-KR" sz="2000" dirty="0"/>
              <a:t>, </a:t>
            </a:r>
            <a:r>
              <a:rPr lang="ko-KR" altLang="en-US" sz="2000" dirty="0"/>
              <a:t>학교 생활</a:t>
            </a:r>
            <a:r>
              <a:rPr lang="en-US" altLang="ko-KR" sz="2000" dirty="0"/>
              <a:t>, </a:t>
            </a:r>
            <a:r>
              <a:rPr lang="ko-KR" altLang="en-US" sz="2000" dirty="0"/>
              <a:t>성적</a:t>
            </a:r>
            <a:r>
              <a:rPr lang="en-US" altLang="ko-KR" sz="2000" dirty="0"/>
              <a:t>, </a:t>
            </a:r>
            <a:r>
              <a:rPr lang="ko-KR" altLang="en-US" sz="2000" dirty="0"/>
              <a:t>시험</a:t>
            </a:r>
            <a:r>
              <a:rPr lang="en-US" altLang="ko-KR" sz="2000" dirty="0"/>
              <a:t>, </a:t>
            </a:r>
            <a:r>
              <a:rPr lang="ko-KR" altLang="en-US" sz="2000" dirty="0"/>
              <a:t>친구들 사이에서의 관계</a:t>
            </a:r>
            <a:r>
              <a:rPr lang="en-US" altLang="ko-KR" sz="2000" dirty="0"/>
              <a:t>, </a:t>
            </a:r>
            <a:r>
              <a:rPr lang="ko-KR" altLang="en-US" sz="2000" dirty="0"/>
              <a:t>외모</a:t>
            </a:r>
            <a:r>
              <a:rPr lang="en-US" altLang="ko-KR" sz="2000" dirty="0"/>
              <a:t>, </a:t>
            </a:r>
            <a:r>
              <a:rPr lang="ko-KR" altLang="en-US" sz="2000" dirty="0"/>
              <a:t>성적 주체성</a:t>
            </a:r>
            <a:r>
              <a:rPr lang="en-US" altLang="ko-KR" sz="2000" dirty="0"/>
              <a:t>, </a:t>
            </a:r>
            <a:r>
              <a:rPr lang="ko-KR" altLang="en-US" sz="2000" dirty="0"/>
              <a:t>미래에 대한 걱정</a:t>
            </a:r>
            <a:r>
              <a:rPr lang="en-US" altLang="ko-KR" sz="2000" dirty="0"/>
              <a:t>, </a:t>
            </a:r>
            <a:r>
              <a:rPr lang="ko-KR" altLang="en-US" sz="2000" dirty="0"/>
              <a:t>직업</a:t>
            </a:r>
            <a:r>
              <a:rPr lang="en-US" altLang="ko-KR" sz="2000" dirty="0"/>
              <a:t>, </a:t>
            </a:r>
            <a:r>
              <a:rPr lang="ko-KR" altLang="en-US" sz="2000" dirty="0"/>
              <a:t>인생의 의미</a:t>
            </a:r>
            <a:r>
              <a:rPr lang="en-US" altLang="ko-KR" sz="2000" dirty="0"/>
              <a:t>, </a:t>
            </a:r>
            <a:r>
              <a:rPr lang="ko-KR" altLang="en-US" sz="2000" dirty="0"/>
              <a:t>일하는 목적</a:t>
            </a:r>
            <a:r>
              <a:rPr lang="en-US" altLang="ko-KR" sz="2000" dirty="0"/>
              <a:t>, </a:t>
            </a:r>
            <a:r>
              <a:rPr lang="ko-KR" altLang="en-US" sz="2000" dirty="0"/>
              <a:t>소외</a:t>
            </a:r>
            <a:r>
              <a:rPr lang="en-US" altLang="ko-KR" sz="2000" dirty="0"/>
              <a:t>, </a:t>
            </a:r>
            <a:r>
              <a:rPr lang="ko-KR" altLang="en-US" sz="2000" dirty="0"/>
              <a:t>불리</a:t>
            </a:r>
            <a:r>
              <a:rPr lang="en-US" altLang="ko-KR" sz="2000" dirty="0"/>
              <a:t>, </a:t>
            </a:r>
            <a:r>
              <a:rPr lang="ko-KR" altLang="en-US" sz="2000" dirty="0"/>
              <a:t>무기력</a:t>
            </a:r>
            <a:r>
              <a:rPr lang="en-US" altLang="ko-KR" sz="2000" dirty="0"/>
              <a:t>, </a:t>
            </a:r>
            <a:r>
              <a:rPr lang="ko-KR" altLang="en-US" sz="2000" dirty="0"/>
              <a:t>부조리의 감정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909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463F8F-2253-6479-2308-447478B4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우울증의 원인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26E77-CBFF-4015-77F5-F7179794D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유전적 원인 </a:t>
            </a:r>
            <a:br>
              <a:rPr lang="en-US" altLang="ko-KR" sz="2000" dirty="0"/>
            </a:br>
            <a:r>
              <a:rPr lang="ko-KR" altLang="en-US" sz="2000" dirty="0"/>
              <a:t>가족 중 우울증인 사람이 있는 경우 걸릴 가능성이 높아진다 </a:t>
            </a:r>
            <a:endParaRPr lang="en-US" altLang="ko-KR" sz="2000" dirty="0"/>
          </a:p>
          <a:p>
            <a:r>
              <a:rPr lang="ko-KR" altLang="en-US" sz="2000" dirty="0"/>
              <a:t>생물학적 원인 </a:t>
            </a:r>
            <a:br>
              <a:rPr lang="en-US" altLang="ko-KR" sz="2000" dirty="0"/>
            </a:br>
            <a:r>
              <a:rPr lang="ko-KR" altLang="en-US" sz="2000" dirty="0"/>
              <a:t>세로토닌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노르에피네프린</a:t>
            </a:r>
            <a:endParaRPr lang="en-US" altLang="ko-KR" sz="2000" dirty="0"/>
          </a:p>
          <a:p>
            <a:r>
              <a:rPr lang="ko-KR" altLang="en-US" sz="2000" dirty="0"/>
              <a:t>인지적 요인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6124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BC2728-DFA7-86B7-A4DC-A7B710A8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/>
              <a:t>아동 청소년 우울장애의 </a:t>
            </a:r>
            <a:br>
              <a:rPr lang="en-US" altLang="ko-KR" sz="4400" dirty="0"/>
            </a:br>
            <a:r>
              <a:rPr lang="ko-KR" altLang="en-US" sz="4400" dirty="0"/>
              <a:t>위험요인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2C7B2-F407-BAAA-DEA8-F6E8FDDD6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o-KR" altLang="en-US" sz="2000" dirty="0"/>
              <a:t>생물학적 요인 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만성질환</a:t>
            </a:r>
            <a:r>
              <a:rPr lang="en-US" altLang="ko-KR" dirty="0"/>
              <a:t> (</a:t>
            </a:r>
            <a:r>
              <a:rPr lang="ko-KR" altLang="en-US" dirty="0"/>
              <a:t>당뇨 등</a:t>
            </a:r>
            <a:r>
              <a:rPr lang="en-US" altLang="ko-KR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사춘기 동안의 호르몬 변화 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부모가 우울증 병력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특정 세로토닌 유전자 변이 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약물 복용</a:t>
            </a:r>
            <a:endParaRPr lang="en-US" altLang="ko-KR" dirty="0"/>
          </a:p>
          <a:p>
            <a:r>
              <a:rPr lang="ko-KR" altLang="en-US" sz="2000" dirty="0"/>
              <a:t>정신사회적 요인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아동기 방임 혹은 학대</a:t>
            </a:r>
            <a:endParaRPr lang="en-US" altLang="ko-KR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일반적인 스트레스 </a:t>
            </a:r>
            <a:r>
              <a:rPr lang="en-US" altLang="ko-KR" dirty="0"/>
              <a:t>(</a:t>
            </a:r>
            <a:r>
              <a:rPr lang="ko-KR" altLang="en-US" dirty="0"/>
              <a:t>경제적 박탈</a:t>
            </a:r>
            <a:r>
              <a:rPr lang="en-US" altLang="ko-K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dirty="0"/>
              <a:t>상실</a:t>
            </a:r>
            <a:r>
              <a:rPr lang="en-US" altLang="ko-KR" dirty="0"/>
              <a:t>(</a:t>
            </a:r>
            <a:r>
              <a:rPr lang="ko-KR" altLang="en-US" dirty="0"/>
              <a:t>부모</a:t>
            </a:r>
            <a:r>
              <a:rPr lang="en-US" altLang="ko-KR" dirty="0"/>
              <a:t>, </a:t>
            </a:r>
            <a:r>
              <a:rPr lang="ko-KR" altLang="en-US" dirty="0"/>
              <a:t>애정관계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7622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75B1E0-9DB1-F99F-CC8F-C3FB0FFC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왜 치료해야 할까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EAD382F-E9C7-0E75-D1FD-548BA2373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가족관계 </a:t>
            </a:r>
            <a:endParaRPr lang="en-US" altLang="ko-KR" dirty="0"/>
          </a:p>
          <a:p>
            <a:r>
              <a:rPr lang="ko-KR" altLang="en-US" dirty="0"/>
              <a:t>친구관계 </a:t>
            </a:r>
            <a:endParaRPr lang="en-US" altLang="ko-KR" dirty="0"/>
          </a:p>
          <a:p>
            <a:r>
              <a:rPr lang="ko-KR" altLang="en-US" dirty="0"/>
              <a:t>학업문제 </a:t>
            </a:r>
            <a:endParaRPr lang="en-US" altLang="ko-KR" dirty="0"/>
          </a:p>
          <a:p>
            <a:r>
              <a:rPr lang="ko-KR" altLang="en-US" dirty="0"/>
              <a:t>적응문제 </a:t>
            </a:r>
            <a:endParaRPr lang="en-US" altLang="ko-KR" dirty="0"/>
          </a:p>
          <a:p>
            <a:r>
              <a:rPr lang="ko-KR" altLang="en-US" dirty="0"/>
              <a:t>행동문제 </a:t>
            </a:r>
            <a:endParaRPr lang="en-US" altLang="ko-KR" dirty="0"/>
          </a:p>
          <a:p>
            <a:r>
              <a:rPr lang="ko-KR" altLang="en-US" dirty="0"/>
              <a:t>자살 </a:t>
            </a:r>
          </a:p>
        </p:txBody>
      </p:sp>
    </p:spTree>
    <p:extLst>
      <p:ext uri="{BB962C8B-B14F-4D97-AF65-F5344CB8AC3E}">
        <p14:creationId xmlns:p14="http://schemas.microsoft.com/office/powerpoint/2010/main" val="141149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75B753-AE82-AC97-8B6C-CCF8A9F7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우울증의 경과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32A020-5A2E-82D3-5F3C-B0D6B8D80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성인 우울증 연구에서 아동기나 청소년기 때부터 우울증이 발병하였다고 보고함</a:t>
            </a:r>
            <a:endParaRPr lang="en-US" altLang="ko-KR" dirty="0"/>
          </a:p>
          <a:p>
            <a:r>
              <a:rPr lang="ko-KR" altLang="en-US" dirty="0"/>
              <a:t>아동 청소년기 우울증은 </a:t>
            </a:r>
            <a:r>
              <a:rPr lang="en-US" altLang="ko-KR" dirty="0"/>
              <a:t>90%</a:t>
            </a:r>
            <a:r>
              <a:rPr lang="ko-KR" altLang="en-US" dirty="0"/>
              <a:t>에서 </a:t>
            </a:r>
            <a:r>
              <a:rPr lang="en-US" altLang="ko-KR" dirty="0"/>
              <a:t>6</a:t>
            </a:r>
            <a:r>
              <a:rPr lang="ko-KR" altLang="en-US" dirty="0"/>
              <a:t>개월에서 </a:t>
            </a:r>
            <a:r>
              <a:rPr lang="en-US" altLang="ko-KR" dirty="0"/>
              <a:t>2</a:t>
            </a:r>
            <a:r>
              <a:rPr lang="ko-KR" altLang="en-US" dirty="0"/>
              <a:t>년 내에 증상이 사라진다 </a:t>
            </a:r>
            <a:endParaRPr lang="en-US" altLang="ko-KR" dirty="0"/>
          </a:p>
          <a:p>
            <a:r>
              <a:rPr lang="ko-KR" altLang="en-US" dirty="0"/>
              <a:t>재발이 매우 잦고 성인기 우울증으로 흔하게 이어진다 </a:t>
            </a: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4523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F5CB5A-41D5-5A97-30EC-D101D282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아동 청소년기 우울증의 치료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3F09541-C7C5-129F-1304-D15287D35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목표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ko-KR" altLang="en-US" sz="2000" dirty="0"/>
              <a:t>우울증상과 관련된 고통을 줄이기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환경적 스트레스를 줄이기 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사회적</a:t>
            </a:r>
            <a:r>
              <a:rPr lang="en-US" altLang="ko-KR" sz="2000" dirty="0"/>
              <a:t>, </a:t>
            </a:r>
            <a:r>
              <a:rPr lang="ko-KR" altLang="en-US" sz="2000" dirty="0"/>
              <a:t>학업적 기능의 향상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자살과 다른 공존질환의 위험 감소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적합한 약물을 찾아서 치료를 지속하기 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치료에 따른 부작용 최소화 </a:t>
            </a:r>
            <a:endParaRPr lang="en-US" altLang="ko-KR" sz="2000" dirty="0"/>
          </a:p>
          <a:p>
            <a:pPr>
              <a:buFontTx/>
              <a:buChar char="-"/>
            </a:pPr>
            <a:r>
              <a:rPr lang="ko-KR" altLang="en-US" sz="2000" dirty="0"/>
              <a:t>우울증의 재발 예방</a:t>
            </a:r>
            <a:endParaRPr lang="en-US" altLang="ko-KR" sz="2000" dirty="0"/>
          </a:p>
          <a:p>
            <a:pPr>
              <a:buFontTx/>
              <a:buChar char="-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45847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69CED3-BCE0-6B61-E0D5-C1AFA0C1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아동 청소년기 우울증의 치료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D56F51-8BA0-EA22-6091-43C1D5638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>
                <a:solidFill>
                  <a:schemeClr val="accent2">
                    <a:lumMod val="75000"/>
                  </a:schemeClr>
                </a:solidFill>
              </a:rPr>
              <a:t>치료 방법</a:t>
            </a:r>
            <a:endParaRPr lang="en-US" altLang="ko-KR" sz="20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약물 치료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개별 정신치료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인지행동 치료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대인관계 중신 정신치료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가족치료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사회 기술 훈련</a:t>
            </a:r>
            <a:endParaRPr lang="en-US" altLang="ko-KR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000" dirty="0"/>
              <a:t>입원치료</a:t>
            </a:r>
          </a:p>
        </p:txBody>
      </p:sp>
    </p:spTree>
    <p:extLst>
      <p:ext uri="{BB962C8B-B14F-4D97-AF65-F5344CB8AC3E}">
        <p14:creationId xmlns:p14="http://schemas.microsoft.com/office/powerpoint/2010/main" val="332124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78CC7-ABC5-93F6-A693-DFFBB309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latin typeface="+mj-ea"/>
              </a:rPr>
              <a:t>최근 아이가</a:t>
            </a:r>
            <a:r>
              <a:rPr lang="en-US" altLang="ko-KR" sz="4000" dirty="0">
                <a:latin typeface="+mj-ea"/>
              </a:rPr>
              <a:t>?</a:t>
            </a:r>
            <a:endParaRPr lang="ko-KR" altLang="en-US" sz="4000" dirty="0">
              <a:latin typeface="+mj-ea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8884E1-C22E-BB11-8C09-80B4A856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160590"/>
            <a:ext cx="7121237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특별히 스트레스가 되거나 자존심 상하는 일을 겪었나요</a:t>
            </a:r>
            <a:r>
              <a:rPr lang="en-US" altLang="ko-KR" sz="2000" dirty="0">
                <a:latin typeface="+mn-ea"/>
              </a:rPr>
              <a:t>? </a:t>
            </a:r>
          </a:p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최근에 학교 성적이 떨어졌나요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기분이 쳐져 보이거나 변덕이 심하고 자주 짜증을 내나요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집중하기 어렵다고 말하나요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지속적으로 지루해 보이고 기운 없이 늘어져 보이나요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갑자기 외모에 신경을 안 쓰기 시작했나요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두통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복통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피로 등을 호소하나요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6038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C3022AC-7F8A-0001-ED55-9B8C81584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우울한 자녀에게 </a:t>
            </a:r>
            <a:br>
              <a:rPr lang="en-US" altLang="ko-KR" dirty="0"/>
            </a:br>
            <a:r>
              <a:rPr lang="ko-KR" altLang="en-US" dirty="0"/>
              <a:t>부모님이 해줄 수 있는 일은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8BF93B-6B9F-150F-CEE2-74E13A61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0D68E8E3-BCF6-F44F-592B-7CDF3CC23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065241"/>
              </p:ext>
            </p:extLst>
          </p:nvPr>
        </p:nvGraphicFramePr>
        <p:xfrm>
          <a:off x="413363" y="2160590"/>
          <a:ext cx="7234084" cy="381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042">
                  <a:extLst>
                    <a:ext uri="{9D8B030D-6E8A-4147-A177-3AD203B41FA5}">
                      <a16:colId xmlns:a16="http://schemas.microsoft.com/office/drawing/2014/main" val="3836732701"/>
                    </a:ext>
                  </a:extLst>
                </a:gridCol>
                <a:gridCol w="3617042">
                  <a:extLst>
                    <a:ext uri="{9D8B030D-6E8A-4147-A177-3AD203B41FA5}">
                      <a16:colId xmlns:a16="http://schemas.microsoft.com/office/drawing/2014/main" val="2375502699"/>
                    </a:ext>
                  </a:extLst>
                </a:gridCol>
              </a:tblGrid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하지 말아야 할 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해야 할 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08884446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우울한 기분이 잘못된 것이라 이야기 하거나 축소하거나 무시하기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아이가 </a:t>
                      </a:r>
                      <a:r>
                        <a:rPr lang="ko-KR" altLang="en-US" sz="1400" dirty="0" err="1"/>
                        <a:t>우울해하거나</a:t>
                      </a:r>
                      <a:r>
                        <a:rPr lang="ko-KR" altLang="en-US" sz="1400" dirty="0"/>
                        <a:t> 스트레스를 받고 있으면 진지하게 받아들이고 이야기 하자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7664661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직접적으로 보이는 아이의 반응이 전부라 생각하기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우울과 스트레스의 원인을 찾고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왜 현재 이렇게 표출되는지 생각해 보자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1417709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아이의 감정 표현을 방해하거나 비난하기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아이가 부정적인 감정까지도 자유롭게 </a:t>
                      </a:r>
                      <a:r>
                        <a:rPr lang="ko-KR" altLang="en-US" sz="1400" dirty="0" err="1"/>
                        <a:t>표현할수</a:t>
                      </a:r>
                      <a:r>
                        <a:rPr lang="ko-KR" altLang="en-US" sz="1400" dirty="0"/>
                        <a:t> 있게 허용하자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1572402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갑작스러운 행동 변화에 대해 얘기하지 않고 </a:t>
                      </a:r>
                      <a:r>
                        <a:rPr lang="ko-KR" altLang="en-US" sz="1400" dirty="0" err="1"/>
                        <a:t>지켜보기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우울증의 신호로 받아들이고 물어보기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7923882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너무 많이 걱정하기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이성적으로 판단하고 신속하게 대처하자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59746444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설교하거나 도덕적 판단하기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자녀에게 염려되는 것이나 걱정되는 것을 이야기 하자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76701122"/>
                  </a:ext>
                </a:extLst>
              </a:tr>
              <a:tr h="42125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부모가 나서서 아이의 모든 문제를 해결하기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아이의 힘으로 문제를 극복해 나가기를 바라고 지지함을 표현하자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80823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253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A385DF-ACEF-0312-4B5B-8E3C4902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자녀의 말문을 여는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1D14C0-2AA8-AE90-66A2-2F7AF8C7B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AB8DAFB4-9067-96A1-61A1-6266EB567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617384"/>
              </p:ext>
            </p:extLst>
          </p:nvPr>
        </p:nvGraphicFramePr>
        <p:xfrm>
          <a:off x="697355" y="2242127"/>
          <a:ext cx="6172200" cy="341529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92034">
                  <a:extLst>
                    <a:ext uri="{9D8B030D-6E8A-4147-A177-3AD203B41FA5}">
                      <a16:colId xmlns:a16="http://schemas.microsoft.com/office/drawing/2014/main" val="22363384"/>
                    </a:ext>
                  </a:extLst>
                </a:gridCol>
                <a:gridCol w="3680166">
                  <a:extLst>
                    <a:ext uri="{9D8B030D-6E8A-4147-A177-3AD203B41FA5}">
                      <a16:colId xmlns:a16="http://schemas.microsoft.com/office/drawing/2014/main" val="549981896"/>
                    </a:ext>
                  </a:extLst>
                </a:gridCol>
              </a:tblGrid>
              <a:tr h="5075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간단하고 별 뜻이 없는 표현들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좀 더 적극적으로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 이야기를 끌어내는 표현들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916942"/>
                  </a:ext>
                </a:extLst>
              </a:tr>
              <a:tr h="2806446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그렇구나</a:t>
                      </a:r>
                      <a:r>
                        <a:rPr lang="en-US" altLang="ko-KR" sz="1400" dirty="0"/>
                        <a:t>“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어“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응“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저런“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정말</a:t>
                      </a:r>
                      <a:r>
                        <a:rPr lang="en-US" altLang="ko-KR" sz="1400" dirty="0"/>
                        <a:t>?”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 err="1"/>
                        <a:t>그렇군</a:t>
                      </a:r>
                      <a:r>
                        <a:rPr lang="ko-KR" altLang="en-US" sz="1400" dirty="0"/>
                        <a:t>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진짜</a:t>
                      </a:r>
                      <a:r>
                        <a:rPr lang="en-US" altLang="ko-KR" sz="1400" dirty="0"/>
                        <a:t>?”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그랬구나“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</a:t>
                      </a:r>
                      <a:r>
                        <a:rPr lang="ko-KR" altLang="en-US" sz="1400" dirty="0"/>
                        <a:t>그래</a:t>
                      </a:r>
                      <a:r>
                        <a:rPr lang="en-US" altLang="ko-KR" sz="1400" dirty="0"/>
                        <a:t>?”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그 얘기 좀 해 봐“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좀 더 듣고 싶은데</a:t>
                      </a:r>
                      <a:r>
                        <a:rPr lang="en-US" altLang="ko-KR" sz="1400" dirty="0"/>
                        <a:t>?”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이야기 좀 더 해봐“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그거 재미있는 생각이네“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이야기 좀 해 </a:t>
                      </a:r>
                      <a:r>
                        <a:rPr lang="ko-KR" altLang="en-US" sz="1400" dirty="0" err="1"/>
                        <a:t>봐자</a:t>
                      </a:r>
                      <a:r>
                        <a:rPr lang="ko-KR" altLang="en-US" sz="1400" dirty="0"/>
                        <a:t>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네 생각을 듣고 싶어</a:t>
                      </a:r>
                      <a:r>
                        <a:rPr lang="en-US" altLang="ko-KR" sz="1400" dirty="0"/>
                        <a:t>”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계속해봐</a:t>
                      </a:r>
                      <a:r>
                        <a:rPr lang="en-US" altLang="ko-KR" sz="1400" dirty="0"/>
                        <a:t>”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/>
                        <a:t>그것에 대해 할 말이 있지</a:t>
                      </a:r>
                      <a:r>
                        <a:rPr lang="en-US" altLang="ko-KR" sz="1400" dirty="0"/>
                        <a:t>?</a:t>
                      </a:r>
                      <a:r>
                        <a:rPr lang="ko-KR" altLang="en-US" sz="1400" dirty="0"/>
                        <a:t>“</a:t>
                      </a:r>
                      <a:endParaRPr lang="en-US" altLang="ko-KR" sz="1400" dirty="0"/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400" dirty="0"/>
                        <a:t>“ </a:t>
                      </a:r>
                      <a:r>
                        <a:rPr lang="ko-KR" altLang="en-US" sz="1400" dirty="0" err="1"/>
                        <a:t>너한테</a:t>
                      </a:r>
                      <a:r>
                        <a:rPr lang="ko-KR" altLang="en-US" sz="1400" dirty="0"/>
                        <a:t> 아주 중요한 문제라는 생각이 들어</a:t>
                      </a:r>
                      <a:r>
                        <a:rPr lang="en-US" altLang="ko-KR" sz="1400" dirty="0"/>
                        <a:t>”</a:t>
                      </a:r>
                      <a:endParaRPr lang="ko-KR" alt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27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800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93D0B39-67DC-A3FF-865D-F7E57FBDB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우울증을 악화시키는 </a:t>
            </a:r>
            <a:br>
              <a:rPr lang="en-US" altLang="ko-KR" sz="4000" dirty="0"/>
            </a:br>
            <a:r>
              <a:rPr lang="ko-KR" altLang="en-US" sz="4000" dirty="0"/>
              <a:t>부모</a:t>
            </a:r>
            <a:r>
              <a:rPr lang="en-US" altLang="ko-KR" sz="4000" dirty="0"/>
              <a:t>- </a:t>
            </a:r>
            <a:r>
              <a:rPr lang="ko-KR" altLang="en-US" sz="4000" dirty="0"/>
              <a:t>자녀 대화 방식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4389F51-59CA-748D-BF4B-F66B91E41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622474" cy="3880773"/>
          </a:xfrm>
        </p:spPr>
        <p:txBody>
          <a:bodyPr/>
          <a:lstStyle/>
          <a:p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심각한 의사소통 장벽이 있는 경우</a:t>
            </a:r>
          </a:p>
          <a:p>
            <a:r>
              <a:rPr lang="ko-KR" altLang="en-US" sz="2000" dirty="0" err="1">
                <a:solidFill>
                  <a:srgbClr val="000000"/>
                </a:solidFill>
                <a:latin typeface="+mn-ea"/>
              </a:rPr>
              <a:t>불행감</a:t>
            </a:r>
            <a:r>
              <a:rPr lang="en-US" altLang="ko-KR" sz="20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좌절</a:t>
            </a:r>
            <a:r>
              <a:rPr lang="en-US" altLang="ko-KR" sz="2000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두려움 표현을 무시하는 경우</a:t>
            </a:r>
          </a:p>
          <a:p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자살에 대한 언급조차 무시하는 경우</a:t>
            </a:r>
          </a:p>
          <a:p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고통스러운 신체적 질병에 대해 언급하지 않는 경우</a:t>
            </a:r>
          </a:p>
          <a:p>
            <a:r>
              <a:rPr lang="ko-KR" altLang="en-US" sz="2000" dirty="0">
                <a:solidFill>
                  <a:srgbClr val="000000"/>
                </a:solidFill>
                <a:latin typeface="+mn-ea"/>
              </a:rPr>
              <a:t>부모가 자녀를 짐이라고 여기는 경우</a:t>
            </a:r>
          </a:p>
          <a:p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752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24F0BF-ABCE-9238-EEEF-4E151725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뭐라고 말해야 할까</a:t>
            </a:r>
            <a:r>
              <a:rPr lang="en-US" altLang="ko-KR" sz="4000" dirty="0"/>
              <a:t>? </a:t>
            </a:r>
            <a:endParaRPr lang="ko-KR" altLang="en-US" sz="4000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460F37C7-ABDD-5CE5-0A9C-D7E8F9E4BE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307302"/>
              </p:ext>
            </p:extLst>
          </p:nvPr>
        </p:nvGraphicFramePr>
        <p:xfrm>
          <a:off x="508396" y="1963380"/>
          <a:ext cx="7267690" cy="391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845">
                  <a:extLst>
                    <a:ext uri="{9D8B030D-6E8A-4147-A177-3AD203B41FA5}">
                      <a16:colId xmlns:a16="http://schemas.microsoft.com/office/drawing/2014/main" val="863104138"/>
                    </a:ext>
                  </a:extLst>
                </a:gridCol>
                <a:gridCol w="3633845">
                  <a:extLst>
                    <a:ext uri="{9D8B030D-6E8A-4147-A177-3AD203B41FA5}">
                      <a16:colId xmlns:a16="http://schemas.microsoft.com/office/drawing/2014/main" val="459624641"/>
                    </a:ext>
                  </a:extLst>
                </a:gridCol>
              </a:tblGrid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하지 말아야 할 말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해야 할 말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8831588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내가 이 문제를 고쳐 줄게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내가 이 문제를 고칠수는 없어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하지만 너는 혼자가 아니고 내가 항상 옆에서 </a:t>
                      </a:r>
                      <a:r>
                        <a:rPr lang="ko-KR" altLang="en-US" sz="1400" dirty="0" err="1"/>
                        <a:t>도와줄게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01321517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너와 같은 기분은 당연한 거야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정말 네 기분이 안 좋아 보이는구나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8643983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다 잘 될 거야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내가 널 어떻게 도와주면 좋겠는지 </a:t>
                      </a:r>
                      <a:r>
                        <a:rPr lang="ko-KR" altLang="en-US" sz="1400" dirty="0" err="1"/>
                        <a:t>말해주렴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너가 필요하면 항상 옆에서 </a:t>
                      </a:r>
                      <a:r>
                        <a:rPr lang="ko-KR" altLang="en-US" sz="1400" dirty="0" err="1"/>
                        <a:t>도와줄거야</a:t>
                      </a:r>
                      <a:r>
                        <a:rPr lang="en-US" altLang="ko-KR" sz="1400" dirty="0"/>
                        <a:t>.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6130434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너는 문제를 보는 시각을 바꿔야 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산다는 것은 정말 힘들 때가 있어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같이 나가서 산책이라도 할까</a:t>
                      </a:r>
                      <a:r>
                        <a:rPr lang="en-US" altLang="ko-KR" sz="1400" dirty="0"/>
                        <a:t>?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4581692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다른 사람들이 하는 대로 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세상에는 이해할 수 없고 참기 힘든 일도 있어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49129292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오늘 아니면 이 기회는 없어질 거야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너무 먼 미래까지 생각하긴 이르구나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오늘은 오늘 </a:t>
                      </a:r>
                      <a:r>
                        <a:rPr lang="ko-KR" altLang="en-US" sz="1400" dirty="0" err="1"/>
                        <a:t>할수</a:t>
                      </a:r>
                      <a:r>
                        <a:rPr lang="ko-KR" altLang="en-US" sz="1400" dirty="0"/>
                        <a:t> 있는 것만 하자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 err="1"/>
                        <a:t>도와줄게</a:t>
                      </a:r>
                      <a:r>
                        <a:rPr lang="en-US" altLang="ko-KR" sz="1400" dirty="0"/>
                        <a:t>.</a:t>
                      </a:r>
                      <a:r>
                        <a:rPr lang="ko-KR" altLang="en-US" sz="1400" dirty="0"/>
                        <a:t>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53597798"/>
                  </a:ext>
                </a:extLst>
              </a:tr>
              <a:tr h="47010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이건 네가 해결할 문제야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너는 전에 이런 문제를 잘 </a:t>
                      </a:r>
                      <a:r>
                        <a:rPr lang="ko-KR" altLang="en-US" sz="1400" dirty="0" err="1"/>
                        <a:t>해결했었어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이 문제도 잘 해결할 수 있을 거라 믿어</a:t>
                      </a:r>
                      <a:r>
                        <a:rPr lang="en-US" altLang="ko-KR" sz="1400" dirty="0"/>
                        <a:t>.</a:t>
                      </a:r>
                      <a:endParaRPr lang="ko-KR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4768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606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ABA8C2-9719-1836-1D88-147741BE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마음이 편안해지기 위해 </a:t>
            </a:r>
            <a:br>
              <a:rPr lang="en-US" altLang="ko-KR" dirty="0"/>
            </a:br>
            <a:r>
              <a:rPr lang="ko-KR" altLang="en-US" sz="4000" dirty="0"/>
              <a:t>가져야 할 생각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EB89596-14C9-8806-80CB-7309B0708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내 주변 세상은 안전한 곳이다 </a:t>
            </a:r>
            <a:endParaRPr lang="en-US" altLang="ko-KR" sz="2000" dirty="0"/>
          </a:p>
          <a:p>
            <a:r>
              <a:rPr lang="ko-KR" altLang="en-US" sz="2000" dirty="0"/>
              <a:t>나는 나에게 생기는 모든 일에 대처할 수 있다</a:t>
            </a:r>
            <a:r>
              <a:rPr lang="en-US" altLang="ko-KR" sz="2000" dirty="0"/>
              <a:t>. </a:t>
            </a:r>
          </a:p>
          <a:p>
            <a:r>
              <a:rPr lang="ko-KR" altLang="en-US" sz="2000" dirty="0"/>
              <a:t>대부분의 나쁜 일들은 나에게 일어나지 않는다 </a:t>
            </a:r>
            <a:endParaRPr lang="en-US" altLang="ko-KR" sz="2000" dirty="0"/>
          </a:p>
          <a:p>
            <a:r>
              <a:rPr lang="ko-KR" altLang="en-US" sz="2000" dirty="0"/>
              <a:t>나쁜 일은 갑자기 하늘에서 떨어지지 않는다 </a:t>
            </a:r>
            <a:endParaRPr lang="en-US" altLang="ko-KR" sz="2000" dirty="0"/>
          </a:p>
          <a:p>
            <a:r>
              <a:rPr lang="ko-KR" altLang="en-US" sz="2000" dirty="0"/>
              <a:t>나는 나에게 일어난 상황을 조절할 수 있다 </a:t>
            </a:r>
            <a:endParaRPr lang="en-US" altLang="ko-KR" sz="2000" dirty="0"/>
          </a:p>
          <a:p>
            <a:r>
              <a:rPr lang="ko-KR" altLang="en-US" sz="2000" dirty="0"/>
              <a:t>내 주변에는 믿을 만한 좋은 사람들이 있다 </a:t>
            </a:r>
            <a:endParaRPr lang="en-US" altLang="ko-KR" sz="2000" dirty="0"/>
          </a:p>
          <a:p>
            <a:r>
              <a:rPr lang="ko-KR" altLang="en-US" sz="2000" dirty="0"/>
              <a:t>다른 사람들은 나를 사랑한다</a:t>
            </a:r>
            <a:endParaRPr lang="en-US" altLang="ko-KR" sz="2000" dirty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98878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12083" y="1431131"/>
            <a:ext cx="5494409" cy="7572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>
                <a:latin typeface="HY엽서L" pitchFamily="18" charset="-127"/>
                <a:ea typeface="HY엽서L" pitchFamily="18" charset="-127"/>
              </a:rPr>
              <a:t>반드시 우울한 기분이 나타나는 것은 아닙니다</a:t>
            </a:r>
            <a:r>
              <a:rPr lang="en-US" altLang="ko-KR" b="1" dirty="0">
                <a:latin typeface="HY엽서L" pitchFamily="18" charset="-127"/>
                <a:ea typeface="HY엽서L" pitchFamily="18" charset="-127"/>
              </a:rPr>
              <a:t>.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412083" y="3158728"/>
            <a:ext cx="5494409" cy="7560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>
                <a:latin typeface="HY엽서L" pitchFamily="18" charset="-127"/>
                <a:ea typeface="HY엽서L" pitchFamily="18" charset="-127"/>
              </a:rPr>
              <a:t>신체증상 호소가 많습니다</a:t>
            </a:r>
            <a:r>
              <a:rPr lang="en-US" altLang="ko-KR" b="1">
                <a:latin typeface="HY엽서L" pitchFamily="18" charset="-127"/>
                <a:ea typeface="HY엽서L" pitchFamily="18" charset="-127"/>
              </a:rPr>
              <a:t>.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1412083" y="2294335"/>
            <a:ext cx="5494409" cy="7560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 dirty="0">
                <a:latin typeface="HY엽서L" pitchFamily="18" charset="-127"/>
                <a:ea typeface="HY엽서L" pitchFamily="18" charset="-127"/>
              </a:rPr>
              <a:t>집중력 장애와 학업부진이 나타날</a:t>
            </a:r>
            <a:r>
              <a:rPr lang="en-US" altLang="ko-KR" b="1" dirty="0">
                <a:latin typeface="HY엽서L" pitchFamily="18" charset="-127"/>
                <a:ea typeface="HY엽서L" pitchFamily="18" charset="-127"/>
              </a:rPr>
              <a:t> </a:t>
            </a:r>
            <a:r>
              <a:rPr lang="ko-KR" altLang="en-US" b="1" dirty="0">
                <a:latin typeface="HY엽서L" pitchFamily="18" charset="-127"/>
                <a:ea typeface="HY엽서L" pitchFamily="18" charset="-127"/>
              </a:rPr>
              <a:t>수 있습니다</a:t>
            </a:r>
            <a:r>
              <a:rPr lang="en-US" altLang="ko-KR" b="1" dirty="0">
                <a:latin typeface="HY엽서L" pitchFamily="18" charset="-127"/>
                <a:ea typeface="HY엽서L" pitchFamily="18" charset="-127"/>
              </a:rPr>
              <a:t>.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412083" y="4023122"/>
            <a:ext cx="5494409" cy="75604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>
                <a:latin typeface="HY엽서L" pitchFamily="18" charset="-127"/>
                <a:ea typeface="HY엽서L" pitchFamily="18" charset="-127"/>
              </a:rPr>
              <a:t>친구 관계</a:t>
            </a:r>
            <a:r>
              <a:rPr lang="en-US" altLang="ko-KR" b="1">
                <a:latin typeface="HY엽서L" pitchFamily="18" charset="-127"/>
                <a:ea typeface="HY엽서L" pitchFamily="18" charset="-127"/>
              </a:rPr>
              <a:t>, </a:t>
            </a:r>
            <a:r>
              <a:rPr lang="ko-KR" altLang="en-US" b="1">
                <a:latin typeface="HY엽서L" pitchFamily="18" charset="-127"/>
                <a:ea typeface="HY엽서L" pitchFamily="18" charset="-127"/>
              </a:rPr>
              <a:t>어른들과의 관계가 달라집니다</a:t>
            </a:r>
            <a:r>
              <a:rPr lang="en-US" altLang="ko-KR" b="1">
                <a:latin typeface="HY엽서L" pitchFamily="18" charset="-127"/>
                <a:ea typeface="HY엽서L" pitchFamily="18" charset="-127"/>
              </a:rPr>
              <a:t>. 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412083" y="4941095"/>
            <a:ext cx="5494409" cy="75604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ko-KR" altLang="en-US" b="1">
                <a:latin typeface="HY엽서L" pitchFamily="18" charset="-127"/>
                <a:ea typeface="HY엽서L" pitchFamily="18" charset="-127"/>
              </a:rPr>
              <a:t>비행이나 일탈행동으로 나타날 수 있습니다</a:t>
            </a:r>
            <a:r>
              <a:rPr lang="en-US" altLang="ko-KR" b="1">
                <a:latin typeface="HY엽서L" pitchFamily="18" charset="-127"/>
                <a:ea typeface="HY엽서L" pitchFamily="18" charset="-127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  <p:bldP spid="94212" grpId="0" animBg="1"/>
      <p:bldP spid="94213" grpId="0" animBg="1"/>
      <p:bldP spid="94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78CC7-ABC5-93F6-A693-DFFBB309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최근 아이가</a:t>
            </a:r>
            <a:r>
              <a:rPr lang="en-US" altLang="ko-KR" sz="4000" dirty="0"/>
              <a:t>?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8884E1-C22E-BB11-8C09-80B4A856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7342910" cy="3880773"/>
          </a:xfrm>
        </p:spPr>
        <p:txBody>
          <a:bodyPr>
            <a:noAutofit/>
          </a:bodyPr>
          <a:lstStyle/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친구를 잘 안 만나고 하고</a:t>
            </a:r>
            <a:r>
              <a:rPr lang="en-US" altLang="ko-KR" sz="2000" dirty="0">
                <a:latin typeface="+mn-ea"/>
              </a:rPr>
              <a:t>, </a:t>
            </a:r>
            <a:br>
              <a:rPr lang="en-US" altLang="ko-KR" sz="2000" dirty="0">
                <a:latin typeface="+mn-ea"/>
              </a:rPr>
            </a:br>
            <a:r>
              <a:rPr lang="ko-KR" altLang="en-US" sz="2000" dirty="0">
                <a:latin typeface="+mn-ea"/>
              </a:rPr>
              <a:t>전에 좋아하던 일을 심드렁해 하나요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먹고 자는 패턴이 바뀌었나요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비행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약물남용이 시작되거나 </a:t>
            </a:r>
            <a:br>
              <a:rPr lang="en-US" altLang="ko-KR" sz="2000" dirty="0">
                <a:latin typeface="+mn-ea"/>
              </a:rPr>
            </a:br>
            <a:r>
              <a:rPr lang="ko-KR" altLang="en-US" sz="2000" dirty="0">
                <a:latin typeface="+mn-ea"/>
              </a:rPr>
              <a:t>이성에 관심을 과도하게 가지나요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중요한 물건들을 정리하거나 남에게 주나요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죽음에 관한 시를 쓰거나 노래를 만드나요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아무도 도와줄 사람이 없다고 자주 말하나요</a:t>
            </a:r>
            <a:r>
              <a:rPr lang="en-US" altLang="ko-KR" sz="2000" dirty="0">
                <a:latin typeface="+mn-ea"/>
              </a:rPr>
              <a:t>?</a:t>
            </a:r>
          </a:p>
          <a:p>
            <a:pPr eaLnBrk="1" hangingPunct="1">
              <a:buClr>
                <a:srgbClr val="4D5B6D"/>
              </a:buClr>
            </a:pPr>
            <a:r>
              <a:rPr lang="ko-KR" altLang="en-US" sz="2000" dirty="0">
                <a:latin typeface="+mn-ea"/>
              </a:rPr>
              <a:t>몸에 못 보던 상처가 자꾸 생기지 않나요</a:t>
            </a:r>
            <a:r>
              <a:rPr lang="en-US" altLang="ko-KR" sz="2000" dirty="0">
                <a:latin typeface="+mn-ea"/>
              </a:rPr>
              <a:t>?</a:t>
            </a:r>
            <a:endParaRPr lang="ko-KR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811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45EB55-8759-AE98-8A9E-5E08A607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교육부 발표 자료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D91886-CA61-38AB-47D5-0B62ACEC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28A33C8-D661-7853-80B5-F2EA5320C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951960"/>
            <a:ext cx="5922148" cy="44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45EB55-8759-AE98-8A9E-5E08A607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교육부 발표 자료 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D91886-CA61-38AB-47D5-0B62ACEC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E0EB77E-1A7C-FBDB-A569-A66FEE3C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64" y="1866034"/>
            <a:ext cx="7051903" cy="31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0" name="AutoShape 20"/>
          <p:cNvSpPr>
            <a:spLocks noChangeArrowheads="1"/>
          </p:cNvSpPr>
          <p:nvPr/>
        </p:nvSpPr>
        <p:spPr bwMode="auto">
          <a:xfrm rot="5400000">
            <a:off x="3977283" y="1323381"/>
            <a:ext cx="1134666" cy="5669756"/>
          </a:xfrm>
          <a:custGeom>
            <a:avLst/>
            <a:gdLst>
              <a:gd name="G0" fmla="+- 6346 0 0"/>
              <a:gd name="G1" fmla="+- 21600 0 6346"/>
              <a:gd name="G2" fmla="*/ 6346 1 2"/>
              <a:gd name="G3" fmla="+- 21600 0 G2"/>
              <a:gd name="G4" fmla="+/ 6346 21600 2"/>
              <a:gd name="G5" fmla="+/ G1 0 2"/>
              <a:gd name="G6" fmla="*/ 21600 21600 6346"/>
              <a:gd name="G7" fmla="*/ G6 1 2"/>
              <a:gd name="G8" fmla="+- 21600 0 G7"/>
              <a:gd name="G9" fmla="*/ 21600 1 2"/>
              <a:gd name="G10" fmla="+- 6346 0 G9"/>
              <a:gd name="G11" fmla="?: G10 G8 0"/>
              <a:gd name="G12" fmla="?: G10 G7 21600"/>
              <a:gd name="T0" fmla="*/ 18427 w 21600"/>
              <a:gd name="T1" fmla="*/ 10800 h 21600"/>
              <a:gd name="T2" fmla="*/ 10800 w 21600"/>
              <a:gd name="T3" fmla="*/ 21600 h 21600"/>
              <a:gd name="T4" fmla="*/ 3173 w 21600"/>
              <a:gd name="T5" fmla="*/ 10800 h 21600"/>
              <a:gd name="T6" fmla="*/ 10800 w 21600"/>
              <a:gd name="T7" fmla="*/ 0 h 21600"/>
              <a:gd name="T8" fmla="*/ 4973 w 21600"/>
              <a:gd name="T9" fmla="*/ 4973 h 21600"/>
              <a:gd name="T10" fmla="*/ 16627 w 21600"/>
              <a:gd name="T11" fmla="*/ 166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6346" y="21600"/>
                </a:lnTo>
                <a:lnTo>
                  <a:pt x="15254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0099CC">
                  <a:gamma/>
                  <a:shade val="0"/>
                  <a:invGamma/>
                </a:srgbClr>
              </a:gs>
              <a:gs pos="100000">
                <a:srgbClr val="00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350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유소년기 기분장애 유병률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 rot="16200000">
            <a:off x="3870127" y="25599"/>
            <a:ext cx="1241822" cy="5779294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ko-KR" altLang="ko-KR" sz="1350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2574132" y="2780110"/>
            <a:ext cx="151209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 sz="135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519364" y="2780110"/>
            <a:ext cx="12418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취학전 </a:t>
            </a:r>
            <a:r>
              <a:rPr lang="en-US" altLang="ko-KR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0.3%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3924301" y="2780110"/>
            <a:ext cx="124182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초등학생 </a:t>
            </a:r>
            <a:r>
              <a:rPr lang="en-US" altLang="ko-KR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2%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5705476" y="2780110"/>
            <a:ext cx="118824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  </a:t>
            </a:r>
            <a:r>
              <a:rPr lang="en-US" altLang="ko-KR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5%</a:t>
            </a: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3815953" y="4018360"/>
            <a:ext cx="1565672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초등학생 </a:t>
            </a:r>
            <a:r>
              <a:rPr lang="en-US" altLang="ko-KR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2.5%</a:t>
            </a:r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5813823" y="4018360"/>
            <a:ext cx="118824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 </a:t>
            </a:r>
            <a:r>
              <a:rPr lang="en-US" altLang="ko-KR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3.3%</a:t>
            </a:r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 rot="16200000">
            <a:off x="4707137" y="2537818"/>
            <a:ext cx="378619" cy="4968479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ko-KR" altLang="ko-KR" sz="135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1942" name="Rectangle 22"/>
          <p:cNvSpPr>
            <a:spLocks noChangeArrowheads="1"/>
          </p:cNvSpPr>
          <p:nvPr/>
        </p:nvSpPr>
        <p:spPr bwMode="auto">
          <a:xfrm>
            <a:off x="5813823" y="4882753"/>
            <a:ext cx="1188244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o-KR" altLang="en-US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청소년 </a:t>
            </a:r>
            <a:r>
              <a:rPr lang="en-US" altLang="ko-KR" sz="135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0.6%</a:t>
            </a:r>
          </a:p>
        </p:txBody>
      </p:sp>
      <p:sp>
        <p:nvSpPr>
          <p:cNvPr id="81943" name="Rectangle 23"/>
          <p:cNvSpPr>
            <a:spLocks noChangeArrowheads="1"/>
          </p:cNvSpPr>
          <p:nvPr/>
        </p:nvSpPr>
        <p:spPr bwMode="auto">
          <a:xfrm>
            <a:off x="3671455" y="2161418"/>
            <a:ext cx="1926270" cy="3349228"/>
          </a:xfrm>
          <a:prstGeom prst="rect">
            <a:avLst/>
          </a:prstGeom>
          <a:solidFill>
            <a:srgbClr val="FF99CC">
              <a:alpha val="20000"/>
            </a:srgbClr>
          </a:solidFill>
          <a:ln w="57150">
            <a:solidFill>
              <a:srgbClr val="CC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sz="1350"/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1494236" y="2294336"/>
            <a:ext cx="24300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500">
                <a:solidFill>
                  <a:srgbClr val="006699"/>
                </a:solidFill>
                <a:latin typeface="HY헤드라인M" pitchFamily="18" charset="-127"/>
                <a:ea typeface="HY헤드라인M" pitchFamily="18" charset="-127"/>
              </a:rPr>
              <a:t>주요우울장애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1494236" y="3423048"/>
            <a:ext cx="24300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500">
                <a:solidFill>
                  <a:srgbClr val="006699"/>
                </a:solidFill>
                <a:latin typeface="HY헤드라인M" pitchFamily="18" charset="-127"/>
                <a:ea typeface="HY헤드라인M" pitchFamily="18" charset="-127"/>
              </a:rPr>
              <a:t>기분저하증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1439467" y="4669632"/>
            <a:ext cx="24300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500">
                <a:solidFill>
                  <a:srgbClr val="006699"/>
                </a:solidFill>
                <a:latin typeface="HY헤드라인M" pitchFamily="18" charset="-127"/>
                <a:ea typeface="HY헤드라인M" pitchFamily="18" charset="-127"/>
              </a:rPr>
              <a:t>양극성 장애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4086226" y="4941094"/>
            <a:ext cx="12418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9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0.2~0.4%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 animBg="1"/>
      <p:bldP spid="81929" grpId="0" animBg="1"/>
      <p:bldP spid="81941" grpId="0" animBg="1"/>
      <p:bldP spid="81943" grpId="0" animBg="1"/>
      <p:bldP spid="81944" grpId="0"/>
      <p:bldP spid="81945" grpId="0"/>
      <p:bldP spid="81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주요 우울증 진단 기준 </a:t>
            </a:r>
            <a:r>
              <a:rPr lang="en-US" altLang="ko-KR" sz="4000" dirty="0"/>
              <a:t>(I)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latin typeface="+mn-ea"/>
              </a:rPr>
              <a:t>2</a:t>
            </a:r>
            <a:r>
              <a:rPr lang="ko-KR" altLang="en-US" sz="2000" dirty="0">
                <a:latin typeface="+mn-ea"/>
              </a:rPr>
              <a:t>주 동안 다음의 증상들 가운데 </a:t>
            </a:r>
            <a:r>
              <a:rPr lang="en-US" altLang="ko-KR" sz="2000" dirty="0">
                <a:latin typeface="+mn-ea"/>
              </a:rPr>
              <a:t>5</a:t>
            </a:r>
            <a:r>
              <a:rPr lang="ko-KR" altLang="en-US" sz="2000" dirty="0">
                <a:latin typeface="+mn-ea"/>
              </a:rPr>
              <a:t>가지 이상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이전보다 기능의 명백한 저하가 있음</a:t>
            </a:r>
            <a:r>
              <a:rPr lang="en-US" altLang="ko-KR" sz="2000" dirty="0">
                <a:latin typeface="+mn-ea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우울한 기분과 흥미 또는 즐거움의 상실 가운데 적어도 </a:t>
            </a:r>
            <a:r>
              <a:rPr lang="en-US" altLang="ko-KR" sz="2000" dirty="0">
                <a:latin typeface="+mn-ea"/>
              </a:rPr>
              <a:t>1</a:t>
            </a:r>
            <a:r>
              <a:rPr lang="ko-KR" altLang="en-US" sz="2000" dirty="0">
                <a:latin typeface="+mn-ea"/>
              </a:rPr>
              <a:t>가지 이상을 포함할 것</a:t>
            </a:r>
          </a:p>
          <a:p>
            <a:endParaRPr lang="en-US" altLang="ko-KR" dirty="0">
              <a:latin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/>
              <a:t>주요 우울증 진단 기준 </a:t>
            </a:r>
            <a:r>
              <a:rPr lang="en-US" altLang="ko-KR" sz="4000" dirty="0"/>
              <a:t>(II)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000" dirty="0">
                <a:latin typeface="+mn-ea"/>
              </a:rPr>
              <a:t>거의 매일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하루의 대부분 동안 지속되는 </a:t>
            </a:r>
            <a:r>
              <a:rPr lang="ko-KR" altLang="en-US" sz="2000" b="1" dirty="0">
                <a:solidFill>
                  <a:srgbClr val="009900"/>
                </a:solidFill>
                <a:latin typeface="+mn-ea"/>
              </a:rPr>
              <a:t>우울한 기분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주관적 보고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예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슬픔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공허함</a:t>
            </a:r>
            <a:r>
              <a:rPr lang="en-US" altLang="ko-KR" sz="2000" dirty="0">
                <a:latin typeface="+mn-ea"/>
              </a:rPr>
              <a:t>) </a:t>
            </a:r>
            <a:r>
              <a:rPr lang="ko-KR" altLang="en-US" sz="2000" dirty="0">
                <a:latin typeface="+mn-ea"/>
              </a:rPr>
              <a:t>또는 타인에 의해 관찰됨</a:t>
            </a:r>
            <a:r>
              <a:rPr lang="en-US" altLang="ko-KR" sz="2000" dirty="0">
                <a:latin typeface="+mn-ea"/>
              </a:rPr>
              <a:t>(</a:t>
            </a:r>
            <a:r>
              <a:rPr lang="ko-KR" altLang="en-US" sz="2000" dirty="0">
                <a:latin typeface="+mn-ea"/>
              </a:rPr>
              <a:t>예</a:t>
            </a:r>
            <a:r>
              <a:rPr lang="en-US" altLang="ko-KR" sz="2000" dirty="0">
                <a:latin typeface="+mn-ea"/>
              </a:rPr>
              <a:t>: </a:t>
            </a:r>
            <a:r>
              <a:rPr lang="ko-KR" altLang="en-US" sz="2000" dirty="0">
                <a:latin typeface="+mn-ea"/>
              </a:rPr>
              <a:t>눈물이 많음</a:t>
            </a:r>
            <a:r>
              <a:rPr lang="en-US" altLang="ko-KR" sz="2000" dirty="0">
                <a:latin typeface="+mn-ea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+mn-ea"/>
              </a:rPr>
              <a:t>소아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청소년의 경우 짜증이 많고 예민한 기분</a:t>
            </a:r>
          </a:p>
          <a:p>
            <a:r>
              <a:rPr lang="ko-KR" altLang="en-US" sz="2000" dirty="0">
                <a:latin typeface="+mn-ea"/>
              </a:rPr>
              <a:t>거의 매일</a:t>
            </a:r>
            <a:r>
              <a:rPr lang="en-US" altLang="ko-KR" sz="2000" dirty="0">
                <a:latin typeface="+mn-ea"/>
              </a:rPr>
              <a:t>, </a:t>
            </a:r>
            <a:r>
              <a:rPr lang="ko-KR" altLang="en-US" sz="2000" dirty="0">
                <a:latin typeface="+mn-ea"/>
              </a:rPr>
              <a:t>하루의 대부분 동안 거의 모든 활동에 대해 </a:t>
            </a:r>
            <a:r>
              <a:rPr lang="ko-KR" altLang="en-US" sz="2000" b="1" dirty="0">
                <a:solidFill>
                  <a:srgbClr val="0000FF"/>
                </a:solidFill>
                <a:latin typeface="+mn-ea"/>
              </a:rPr>
              <a:t>흥미와 즐거움이 현저히 저하됨</a:t>
            </a:r>
            <a:r>
              <a:rPr lang="en-US" altLang="ko-KR" sz="2000" b="1" dirty="0">
                <a:solidFill>
                  <a:srgbClr val="0000FF"/>
                </a:solidFill>
                <a:latin typeface="+mn-ea"/>
              </a:rPr>
              <a:t>.</a:t>
            </a:r>
          </a:p>
          <a:p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1172792"/>
      </p:ext>
    </p:extLst>
  </p:cSld>
  <p:clrMapOvr>
    <a:masterClrMapping/>
  </p:clrMapOvr>
</p:sld>
</file>

<file path=ppt/theme/theme1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1508</TotalTime>
  <Words>1694</Words>
  <Application>Microsoft Office PowerPoint</Application>
  <PresentationFormat>화면 슬라이드 쇼(4:3)</PresentationFormat>
  <Paragraphs>264</Paragraphs>
  <Slides>35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43" baseType="lpstr">
      <vt:lpstr>HY그래픽M</vt:lpstr>
      <vt:lpstr>HY엽서L</vt:lpstr>
      <vt:lpstr>HY헤드라인M</vt:lpstr>
      <vt:lpstr>맑은 고딕</vt:lpstr>
      <vt:lpstr>Arial</vt:lpstr>
      <vt:lpstr>Trebuchet MS</vt:lpstr>
      <vt:lpstr>Wingdings 3</vt:lpstr>
      <vt:lpstr>패싯</vt:lpstr>
      <vt:lpstr>우리 아이  우울한가요? </vt:lpstr>
      <vt:lpstr>우울증?</vt:lpstr>
      <vt:lpstr>최근 아이가?</vt:lpstr>
      <vt:lpstr>최근 아이가?</vt:lpstr>
      <vt:lpstr>교육부 발표 자료 </vt:lpstr>
      <vt:lpstr>교육부 발표 자료 </vt:lpstr>
      <vt:lpstr>유소년기 기분장애 유병률</vt:lpstr>
      <vt:lpstr>주요 우울증 진단 기준 (I)</vt:lpstr>
      <vt:lpstr>주요 우울증 진단 기준 (II)</vt:lpstr>
      <vt:lpstr>주요 우울증 진단 기준 (III)</vt:lpstr>
      <vt:lpstr>어떻게 알아볼까? – 1. 흥미결여</vt:lpstr>
      <vt:lpstr>어떻게 알아볼까? – 2. 식욕 변화</vt:lpstr>
      <vt:lpstr>어떻게 알아볼까? – 3. 수면변화</vt:lpstr>
      <vt:lpstr>어떻게 알아볼까? – 4. 에너지 저하</vt:lpstr>
      <vt:lpstr>어떻게 알아볼까? – 5. 자기 비난</vt:lpstr>
      <vt:lpstr>어떻게 알아볼까? – 6. 무기력감, 걱정</vt:lpstr>
      <vt:lpstr>어떻게 알아볼까? –  7. 주의집중력 저하</vt:lpstr>
      <vt:lpstr>어떻게 알아볼까? – 8. 자살</vt:lpstr>
      <vt:lpstr>어떻게 알아볼까? –  9. 공격적, 부정적 행동</vt:lpstr>
      <vt:lpstr>어떻게 알아볼까? –  10. 과잉 행동</vt:lpstr>
      <vt:lpstr>어떻게 알아볼까? –  11. 신체증상</vt:lpstr>
      <vt:lpstr>정상적인 우울감과의 차이</vt:lpstr>
      <vt:lpstr>우울증의 원인</vt:lpstr>
      <vt:lpstr>우울증의 원인</vt:lpstr>
      <vt:lpstr>아동 청소년 우울장애의  위험요인</vt:lpstr>
      <vt:lpstr>왜 치료해야 할까? </vt:lpstr>
      <vt:lpstr>우울증의 경과</vt:lpstr>
      <vt:lpstr>아동 청소년기 우울증의 치료 </vt:lpstr>
      <vt:lpstr>아동 청소년기 우울증의 치료</vt:lpstr>
      <vt:lpstr>우울한 자녀에게  부모님이 해줄 수 있는 일은? </vt:lpstr>
      <vt:lpstr>자녀의 말문을 여는 방법</vt:lpstr>
      <vt:lpstr>우울증을 악화시키는  부모- 자녀 대화 방식</vt:lpstr>
      <vt:lpstr>뭐라고 말해야 할까? </vt:lpstr>
      <vt:lpstr>마음이 편안해지기 위해  가져야 할 생각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 아이 우울한가요? </dc:title>
  <dc:creator>HYEKYUNG SHIN</dc:creator>
  <cp:lastModifiedBy>SHIN HYEKYUNG</cp:lastModifiedBy>
  <cp:revision>8</cp:revision>
  <dcterms:created xsi:type="dcterms:W3CDTF">2022-08-17T14:17:13Z</dcterms:created>
  <dcterms:modified xsi:type="dcterms:W3CDTF">2022-08-19T11:24:13Z</dcterms:modified>
</cp:coreProperties>
</file>